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7.xml" ContentType="application/vnd.openxmlformats-officedocument.drawingml.chart+xml"/>
  <Override PartName="/ppt/charts/style38.xml" ContentType="application/vnd.ms-office.chartstyle+xml"/>
  <Override PartName="/ppt/charts/colors38.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6F2"/>
    <a:srgbClr val="283444"/>
    <a:srgbClr val="F9C7A5"/>
    <a:srgbClr val="F06428"/>
    <a:srgbClr val="C7E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78"/>
    <p:restoredTop sz="94694"/>
  </p:normalViewPr>
  <p:slideViewPr>
    <p:cSldViewPr snapToGrid="0">
      <p:cViewPr varScale="1">
        <p:scale>
          <a:sx n="150" d="100"/>
          <a:sy n="150" d="100"/>
        </p:scale>
        <p:origin x="24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Carlsson" userId="310488c31dab302b" providerId="LiveId" clId="{FC3343B9-965B-4B18-8B02-D43557B017B3}"/>
    <pc:docChg chg="custSel modSld">
      <pc:chgData name="Kenneth Carlsson" userId="310488c31dab302b" providerId="LiveId" clId="{FC3343B9-965B-4B18-8B02-D43557B017B3}" dt="2023-10-06T13:50:24.907" v="88"/>
      <pc:docMkLst>
        <pc:docMk/>
      </pc:docMkLst>
      <pc:sldChg chg="addSp modSp mod">
        <pc:chgData name="Kenneth Carlsson" userId="310488c31dab302b" providerId="LiveId" clId="{FC3343B9-965B-4B18-8B02-D43557B017B3}" dt="2023-10-06T13:45:23.013" v="8" actId="1076"/>
        <pc:sldMkLst>
          <pc:docMk/>
          <pc:sldMk cId="475596983" sldId="256"/>
        </pc:sldMkLst>
        <pc:picChg chg="add mod">
          <ac:chgData name="Kenneth Carlsson" userId="310488c31dab302b" providerId="LiveId" clId="{FC3343B9-965B-4B18-8B02-D43557B017B3}" dt="2023-10-06T13:45:23.013" v="8" actId="1076"/>
          <ac:picMkLst>
            <pc:docMk/>
            <pc:sldMk cId="475596983" sldId="256"/>
            <ac:picMk id="2" creationId="{839E0A6F-06A9-D47B-DB0A-7D9A202D871C}"/>
          </ac:picMkLst>
        </pc:picChg>
      </pc:sldChg>
      <pc:sldChg chg="addSp modSp">
        <pc:chgData name="Kenneth Carlsson" userId="310488c31dab302b" providerId="LiveId" clId="{FC3343B9-965B-4B18-8B02-D43557B017B3}" dt="2023-10-06T13:45:27.687" v="9"/>
        <pc:sldMkLst>
          <pc:docMk/>
          <pc:sldMk cId="0" sldId="257"/>
        </pc:sldMkLst>
        <pc:picChg chg="add mod">
          <ac:chgData name="Kenneth Carlsson" userId="310488c31dab302b" providerId="LiveId" clId="{FC3343B9-965B-4B18-8B02-D43557B017B3}" dt="2023-10-06T13:45:27.687" v="9"/>
          <ac:picMkLst>
            <pc:docMk/>
            <pc:sldMk cId="0" sldId="257"/>
            <ac:picMk id="6" creationId="{EE1AE30B-23B3-F571-6068-DF7127615379}"/>
          </ac:picMkLst>
        </pc:picChg>
      </pc:sldChg>
      <pc:sldChg chg="addSp modSp">
        <pc:chgData name="Kenneth Carlsson" userId="310488c31dab302b" providerId="LiveId" clId="{FC3343B9-965B-4B18-8B02-D43557B017B3}" dt="2023-10-06T13:45:31.174" v="10"/>
        <pc:sldMkLst>
          <pc:docMk/>
          <pc:sldMk cId="1156180007" sldId="258"/>
        </pc:sldMkLst>
        <pc:picChg chg="add mod">
          <ac:chgData name="Kenneth Carlsson" userId="310488c31dab302b" providerId="LiveId" clId="{FC3343B9-965B-4B18-8B02-D43557B017B3}" dt="2023-10-06T13:45:31.174" v="10"/>
          <ac:picMkLst>
            <pc:docMk/>
            <pc:sldMk cId="1156180007" sldId="258"/>
            <ac:picMk id="2" creationId="{99E2148E-0B01-3691-6751-951154BCAFE3}"/>
          </ac:picMkLst>
        </pc:picChg>
      </pc:sldChg>
      <pc:sldChg chg="addSp delSp modSp mod">
        <pc:chgData name="Kenneth Carlsson" userId="310488c31dab302b" providerId="LiveId" clId="{FC3343B9-965B-4B18-8B02-D43557B017B3}" dt="2023-10-06T13:44:58.191" v="6" actId="1076"/>
        <pc:sldMkLst>
          <pc:docMk/>
          <pc:sldMk cId="3539975989" sldId="259"/>
        </pc:sldMkLst>
        <pc:picChg chg="add del mod">
          <ac:chgData name="Kenneth Carlsson" userId="310488c31dab302b" providerId="LiveId" clId="{FC3343B9-965B-4B18-8B02-D43557B017B3}" dt="2023-10-06T13:44:10.475" v="2" actId="478"/>
          <ac:picMkLst>
            <pc:docMk/>
            <pc:sldMk cId="3539975989" sldId="259"/>
            <ac:picMk id="8" creationId="{EB6FCF6A-8F54-2C8C-51B2-BD6A057D2539}"/>
          </ac:picMkLst>
        </pc:picChg>
        <pc:picChg chg="add mod">
          <ac:chgData name="Kenneth Carlsson" userId="310488c31dab302b" providerId="LiveId" clId="{FC3343B9-965B-4B18-8B02-D43557B017B3}" dt="2023-10-06T13:44:58.191" v="6" actId="1076"/>
          <ac:picMkLst>
            <pc:docMk/>
            <pc:sldMk cId="3539975989" sldId="259"/>
            <ac:picMk id="10" creationId="{D0B28342-6443-F8DA-9BDC-09D94C710178}"/>
          </ac:picMkLst>
        </pc:picChg>
      </pc:sldChg>
      <pc:sldChg chg="addSp modSp">
        <pc:chgData name="Kenneth Carlsson" userId="310488c31dab302b" providerId="LiveId" clId="{FC3343B9-965B-4B18-8B02-D43557B017B3}" dt="2023-10-06T13:45:36.971" v="11"/>
        <pc:sldMkLst>
          <pc:docMk/>
          <pc:sldMk cId="1205712201" sldId="260"/>
        </pc:sldMkLst>
        <pc:picChg chg="add mod">
          <ac:chgData name="Kenneth Carlsson" userId="310488c31dab302b" providerId="LiveId" clId="{FC3343B9-965B-4B18-8B02-D43557B017B3}" dt="2023-10-06T13:45:36.971" v="11"/>
          <ac:picMkLst>
            <pc:docMk/>
            <pc:sldMk cId="1205712201" sldId="260"/>
            <ac:picMk id="3" creationId="{CA9A7BBE-077A-F70B-ADD1-AF92785268F8}"/>
          </ac:picMkLst>
        </pc:picChg>
      </pc:sldChg>
      <pc:sldChg chg="addSp modSp">
        <pc:chgData name="Kenneth Carlsson" userId="310488c31dab302b" providerId="LiveId" clId="{FC3343B9-965B-4B18-8B02-D43557B017B3}" dt="2023-10-06T13:45:43.410" v="12"/>
        <pc:sldMkLst>
          <pc:docMk/>
          <pc:sldMk cId="0" sldId="261"/>
        </pc:sldMkLst>
        <pc:picChg chg="add mod">
          <ac:chgData name="Kenneth Carlsson" userId="310488c31dab302b" providerId="LiveId" clId="{FC3343B9-965B-4B18-8B02-D43557B017B3}" dt="2023-10-06T13:45:43.410" v="12"/>
          <ac:picMkLst>
            <pc:docMk/>
            <pc:sldMk cId="0" sldId="261"/>
            <ac:picMk id="8" creationId="{79A84C26-235C-16C7-9836-D4D92F2A1FEA}"/>
          </ac:picMkLst>
        </pc:picChg>
      </pc:sldChg>
      <pc:sldChg chg="addSp modSp">
        <pc:chgData name="Kenneth Carlsson" userId="310488c31dab302b" providerId="LiveId" clId="{FC3343B9-965B-4B18-8B02-D43557B017B3}" dt="2023-10-06T13:45:48.584" v="13"/>
        <pc:sldMkLst>
          <pc:docMk/>
          <pc:sldMk cId="0" sldId="262"/>
        </pc:sldMkLst>
        <pc:picChg chg="add mod">
          <ac:chgData name="Kenneth Carlsson" userId="310488c31dab302b" providerId="LiveId" clId="{FC3343B9-965B-4B18-8B02-D43557B017B3}" dt="2023-10-06T13:45:48.584" v="13"/>
          <ac:picMkLst>
            <pc:docMk/>
            <pc:sldMk cId="0" sldId="262"/>
            <ac:picMk id="3" creationId="{A74ED68B-ED94-DD5A-912D-6D4A2E7C33D8}"/>
          </ac:picMkLst>
        </pc:picChg>
      </pc:sldChg>
      <pc:sldChg chg="addSp modSp">
        <pc:chgData name="Kenneth Carlsson" userId="310488c31dab302b" providerId="LiveId" clId="{FC3343B9-965B-4B18-8B02-D43557B017B3}" dt="2023-10-06T13:45:50.897" v="14"/>
        <pc:sldMkLst>
          <pc:docMk/>
          <pc:sldMk cId="0" sldId="263"/>
        </pc:sldMkLst>
        <pc:picChg chg="add mod">
          <ac:chgData name="Kenneth Carlsson" userId="310488c31dab302b" providerId="LiveId" clId="{FC3343B9-965B-4B18-8B02-D43557B017B3}" dt="2023-10-06T13:45:50.897" v="14"/>
          <ac:picMkLst>
            <pc:docMk/>
            <pc:sldMk cId="0" sldId="263"/>
            <ac:picMk id="3" creationId="{662C8CE6-A67F-259B-B94F-6692F34A1F45}"/>
          </ac:picMkLst>
        </pc:picChg>
      </pc:sldChg>
      <pc:sldChg chg="addSp modSp">
        <pc:chgData name="Kenneth Carlsson" userId="310488c31dab302b" providerId="LiveId" clId="{FC3343B9-965B-4B18-8B02-D43557B017B3}" dt="2023-10-06T13:45:55.556" v="15"/>
        <pc:sldMkLst>
          <pc:docMk/>
          <pc:sldMk cId="1934562280" sldId="264"/>
        </pc:sldMkLst>
        <pc:picChg chg="add mod">
          <ac:chgData name="Kenneth Carlsson" userId="310488c31dab302b" providerId="LiveId" clId="{FC3343B9-965B-4B18-8B02-D43557B017B3}" dt="2023-10-06T13:45:55.556" v="15"/>
          <ac:picMkLst>
            <pc:docMk/>
            <pc:sldMk cId="1934562280" sldId="264"/>
            <ac:picMk id="6" creationId="{836CCB4F-B1C3-F04B-DBDE-EE0AD839E55F}"/>
          </ac:picMkLst>
        </pc:picChg>
      </pc:sldChg>
      <pc:sldChg chg="addSp modSp">
        <pc:chgData name="Kenneth Carlsson" userId="310488c31dab302b" providerId="LiveId" clId="{FC3343B9-965B-4B18-8B02-D43557B017B3}" dt="2023-10-06T13:45:58.072" v="16"/>
        <pc:sldMkLst>
          <pc:docMk/>
          <pc:sldMk cId="0" sldId="265"/>
        </pc:sldMkLst>
        <pc:picChg chg="add mod">
          <ac:chgData name="Kenneth Carlsson" userId="310488c31dab302b" providerId="LiveId" clId="{FC3343B9-965B-4B18-8B02-D43557B017B3}" dt="2023-10-06T13:45:58.072" v="16"/>
          <ac:picMkLst>
            <pc:docMk/>
            <pc:sldMk cId="0" sldId="265"/>
            <ac:picMk id="7" creationId="{165BD9C7-928E-DA3C-1C6B-E54542A48B23}"/>
          </ac:picMkLst>
        </pc:picChg>
      </pc:sldChg>
      <pc:sldChg chg="addSp modSp">
        <pc:chgData name="Kenneth Carlsson" userId="310488c31dab302b" providerId="LiveId" clId="{FC3343B9-965B-4B18-8B02-D43557B017B3}" dt="2023-10-06T13:46:09.278" v="17"/>
        <pc:sldMkLst>
          <pc:docMk/>
          <pc:sldMk cId="3743789486" sldId="266"/>
        </pc:sldMkLst>
        <pc:picChg chg="add mod">
          <ac:chgData name="Kenneth Carlsson" userId="310488c31dab302b" providerId="LiveId" clId="{FC3343B9-965B-4B18-8B02-D43557B017B3}" dt="2023-10-06T13:46:09.278" v="17"/>
          <ac:picMkLst>
            <pc:docMk/>
            <pc:sldMk cId="3743789486" sldId="266"/>
            <ac:picMk id="4" creationId="{037A6529-1496-4FDC-BED5-79255FE5F895}"/>
          </ac:picMkLst>
        </pc:picChg>
      </pc:sldChg>
      <pc:sldChg chg="addSp modSp mod">
        <pc:chgData name="Kenneth Carlsson" userId="310488c31dab302b" providerId="LiveId" clId="{FC3343B9-965B-4B18-8B02-D43557B017B3}" dt="2023-10-06T13:46:22.065" v="19" actId="14100"/>
        <pc:sldMkLst>
          <pc:docMk/>
          <pc:sldMk cId="2723305190" sldId="267"/>
        </pc:sldMkLst>
        <pc:graphicFrameChg chg="mod">
          <ac:chgData name="Kenneth Carlsson" userId="310488c31dab302b" providerId="LiveId" clId="{FC3343B9-965B-4B18-8B02-D43557B017B3}" dt="2023-10-06T13:46:22.065" v="19" actId="14100"/>
          <ac:graphicFrameMkLst>
            <pc:docMk/>
            <pc:sldMk cId="2723305190" sldId="267"/>
            <ac:graphicFrameMk id="5" creationId="{A97CE84F-79C2-4A8A-B7AD-8FEE0448974F}"/>
          </ac:graphicFrameMkLst>
        </pc:graphicFrameChg>
        <pc:picChg chg="add mod">
          <ac:chgData name="Kenneth Carlsson" userId="310488c31dab302b" providerId="LiveId" clId="{FC3343B9-965B-4B18-8B02-D43557B017B3}" dt="2023-10-06T13:46:11.137" v="18"/>
          <ac:picMkLst>
            <pc:docMk/>
            <pc:sldMk cId="2723305190" sldId="267"/>
            <ac:picMk id="4" creationId="{A518905E-B1DB-A569-3E80-755AC68B3310}"/>
          </ac:picMkLst>
        </pc:picChg>
      </pc:sldChg>
      <pc:sldChg chg="addSp modSp">
        <pc:chgData name="Kenneth Carlsson" userId="310488c31dab302b" providerId="LiveId" clId="{FC3343B9-965B-4B18-8B02-D43557B017B3}" dt="2023-10-06T13:46:41.461" v="20"/>
        <pc:sldMkLst>
          <pc:docMk/>
          <pc:sldMk cId="0" sldId="268"/>
        </pc:sldMkLst>
        <pc:picChg chg="add mod">
          <ac:chgData name="Kenneth Carlsson" userId="310488c31dab302b" providerId="LiveId" clId="{FC3343B9-965B-4B18-8B02-D43557B017B3}" dt="2023-10-06T13:46:41.461" v="20"/>
          <ac:picMkLst>
            <pc:docMk/>
            <pc:sldMk cId="0" sldId="268"/>
            <ac:picMk id="5" creationId="{F066DA6E-EE91-F682-FC9B-4B507C34A74A}"/>
          </ac:picMkLst>
        </pc:picChg>
      </pc:sldChg>
      <pc:sldChg chg="addSp modSp">
        <pc:chgData name="Kenneth Carlsson" userId="310488c31dab302b" providerId="LiveId" clId="{FC3343B9-965B-4B18-8B02-D43557B017B3}" dt="2023-10-06T13:46:44.353" v="21"/>
        <pc:sldMkLst>
          <pc:docMk/>
          <pc:sldMk cId="0" sldId="269"/>
        </pc:sldMkLst>
        <pc:picChg chg="add mod">
          <ac:chgData name="Kenneth Carlsson" userId="310488c31dab302b" providerId="LiveId" clId="{FC3343B9-965B-4B18-8B02-D43557B017B3}" dt="2023-10-06T13:46:44.353" v="21"/>
          <ac:picMkLst>
            <pc:docMk/>
            <pc:sldMk cId="0" sldId="269"/>
            <ac:picMk id="4" creationId="{43FE3E40-73D2-B0C5-9C67-A5690D88B8A8}"/>
          </ac:picMkLst>
        </pc:picChg>
      </pc:sldChg>
      <pc:sldChg chg="addSp modSp">
        <pc:chgData name="Kenneth Carlsson" userId="310488c31dab302b" providerId="LiveId" clId="{FC3343B9-965B-4B18-8B02-D43557B017B3}" dt="2023-10-06T13:46:49.057" v="22"/>
        <pc:sldMkLst>
          <pc:docMk/>
          <pc:sldMk cId="2723305190" sldId="270"/>
        </pc:sldMkLst>
        <pc:picChg chg="add mod">
          <ac:chgData name="Kenneth Carlsson" userId="310488c31dab302b" providerId="LiveId" clId="{FC3343B9-965B-4B18-8B02-D43557B017B3}" dt="2023-10-06T13:46:49.057" v="22"/>
          <ac:picMkLst>
            <pc:docMk/>
            <pc:sldMk cId="2723305190" sldId="270"/>
            <ac:picMk id="4" creationId="{D611BAC2-D265-D30D-598B-1D2448DF070D}"/>
          </ac:picMkLst>
        </pc:picChg>
      </pc:sldChg>
      <pc:sldChg chg="addSp modSp">
        <pc:chgData name="Kenneth Carlsson" userId="310488c31dab302b" providerId="LiveId" clId="{FC3343B9-965B-4B18-8B02-D43557B017B3}" dt="2023-10-06T13:46:51.558" v="23"/>
        <pc:sldMkLst>
          <pc:docMk/>
          <pc:sldMk cId="2723305190" sldId="271"/>
        </pc:sldMkLst>
        <pc:picChg chg="add mod">
          <ac:chgData name="Kenneth Carlsson" userId="310488c31dab302b" providerId="LiveId" clId="{FC3343B9-965B-4B18-8B02-D43557B017B3}" dt="2023-10-06T13:46:51.558" v="23"/>
          <ac:picMkLst>
            <pc:docMk/>
            <pc:sldMk cId="2723305190" sldId="271"/>
            <ac:picMk id="4" creationId="{618933A7-F75C-CDF0-FE8B-A49289CE8863}"/>
          </ac:picMkLst>
        </pc:picChg>
      </pc:sldChg>
      <pc:sldChg chg="addSp modSp">
        <pc:chgData name="Kenneth Carlsson" userId="310488c31dab302b" providerId="LiveId" clId="{FC3343B9-965B-4B18-8B02-D43557B017B3}" dt="2023-10-06T13:46:58.027" v="24"/>
        <pc:sldMkLst>
          <pc:docMk/>
          <pc:sldMk cId="0" sldId="272"/>
        </pc:sldMkLst>
        <pc:picChg chg="add mod">
          <ac:chgData name="Kenneth Carlsson" userId="310488c31dab302b" providerId="LiveId" clId="{FC3343B9-965B-4B18-8B02-D43557B017B3}" dt="2023-10-06T13:46:58.027" v="24"/>
          <ac:picMkLst>
            <pc:docMk/>
            <pc:sldMk cId="0" sldId="272"/>
            <ac:picMk id="4" creationId="{61DC541A-8701-D473-803B-2043F9E92096}"/>
          </ac:picMkLst>
        </pc:picChg>
      </pc:sldChg>
      <pc:sldChg chg="addSp modSp">
        <pc:chgData name="Kenneth Carlsson" userId="310488c31dab302b" providerId="LiveId" clId="{FC3343B9-965B-4B18-8B02-D43557B017B3}" dt="2023-10-06T13:46:59.763" v="25"/>
        <pc:sldMkLst>
          <pc:docMk/>
          <pc:sldMk cId="2723305190" sldId="273"/>
        </pc:sldMkLst>
        <pc:picChg chg="add mod">
          <ac:chgData name="Kenneth Carlsson" userId="310488c31dab302b" providerId="LiveId" clId="{FC3343B9-965B-4B18-8B02-D43557B017B3}" dt="2023-10-06T13:46:59.763" v="25"/>
          <ac:picMkLst>
            <pc:docMk/>
            <pc:sldMk cId="2723305190" sldId="273"/>
            <ac:picMk id="4" creationId="{A1AA1CC8-28DC-5C4E-BF11-D9F506F2FAE3}"/>
          </ac:picMkLst>
        </pc:picChg>
      </pc:sldChg>
      <pc:sldChg chg="addSp modSp">
        <pc:chgData name="Kenneth Carlsson" userId="310488c31dab302b" providerId="LiveId" clId="{FC3343B9-965B-4B18-8B02-D43557B017B3}" dt="2023-10-06T13:47:01.935" v="26"/>
        <pc:sldMkLst>
          <pc:docMk/>
          <pc:sldMk cId="2723305190" sldId="274"/>
        </pc:sldMkLst>
        <pc:picChg chg="add mod">
          <ac:chgData name="Kenneth Carlsson" userId="310488c31dab302b" providerId="LiveId" clId="{FC3343B9-965B-4B18-8B02-D43557B017B3}" dt="2023-10-06T13:47:01.935" v="26"/>
          <ac:picMkLst>
            <pc:docMk/>
            <pc:sldMk cId="2723305190" sldId="274"/>
            <ac:picMk id="4" creationId="{2B747626-AB50-F4DF-4C5E-CFC78D5765C4}"/>
          </ac:picMkLst>
        </pc:picChg>
      </pc:sldChg>
      <pc:sldChg chg="addSp modSp">
        <pc:chgData name="Kenneth Carlsson" userId="310488c31dab302b" providerId="LiveId" clId="{FC3343B9-965B-4B18-8B02-D43557B017B3}" dt="2023-10-06T13:47:04.358" v="27"/>
        <pc:sldMkLst>
          <pc:docMk/>
          <pc:sldMk cId="0" sldId="275"/>
        </pc:sldMkLst>
        <pc:picChg chg="add mod">
          <ac:chgData name="Kenneth Carlsson" userId="310488c31dab302b" providerId="LiveId" clId="{FC3343B9-965B-4B18-8B02-D43557B017B3}" dt="2023-10-06T13:47:04.358" v="27"/>
          <ac:picMkLst>
            <pc:docMk/>
            <pc:sldMk cId="0" sldId="275"/>
            <ac:picMk id="4" creationId="{451B42D7-60D6-8FF6-CE56-37D95870C9D9}"/>
          </ac:picMkLst>
        </pc:picChg>
      </pc:sldChg>
      <pc:sldChg chg="addSp modSp">
        <pc:chgData name="Kenneth Carlsson" userId="310488c31dab302b" providerId="LiveId" clId="{FC3343B9-965B-4B18-8B02-D43557B017B3}" dt="2023-10-06T13:47:09.280" v="28"/>
        <pc:sldMkLst>
          <pc:docMk/>
          <pc:sldMk cId="2723305190" sldId="276"/>
        </pc:sldMkLst>
        <pc:picChg chg="add mod">
          <ac:chgData name="Kenneth Carlsson" userId="310488c31dab302b" providerId="LiveId" clId="{FC3343B9-965B-4B18-8B02-D43557B017B3}" dt="2023-10-06T13:47:09.280" v="28"/>
          <ac:picMkLst>
            <pc:docMk/>
            <pc:sldMk cId="2723305190" sldId="276"/>
            <ac:picMk id="4" creationId="{275FCCD9-4476-2E5F-85E0-4F38A06AEF66}"/>
          </ac:picMkLst>
        </pc:picChg>
      </pc:sldChg>
      <pc:sldChg chg="addSp modSp">
        <pc:chgData name="Kenneth Carlsson" userId="310488c31dab302b" providerId="LiveId" clId="{FC3343B9-965B-4B18-8B02-D43557B017B3}" dt="2023-10-06T13:47:11.108" v="29"/>
        <pc:sldMkLst>
          <pc:docMk/>
          <pc:sldMk cId="2723305190" sldId="277"/>
        </pc:sldMkLst>
        <pc:picChg chg="add mod">
          <ac:chgData name="Kenneth Carlsson" userId="310488c31dab302b" providerId="LiveId" clId="{FC3343B9-965B-4B18-8B02-D43557B017B3}" dt="2023-10-06T13:47:11.108" v="29"/>
          <ac:picMkLst>
            <pc:docMk/>
            <pc:sldMk cId="2723305190" sldId="277"/>
            <ac:picMk id="4" creationId="{5B5EF0CB-9091-E7DA-4E50-3F2E453D5933}"/>
          </ac:picMkLst>
        </pc:picChg>
      </pc:sldChg>
      <pc:sldChg chg="addSp modSp">
        <pc:chgData name="Kenneth Carlsson" userId="310488c31dab302b" providerId="LiveId" clId="{FC3343B9-965B-4B18-8B02-D43557B017B3}" dt="2023-10-06T13:47:13.062" v="30"/>
        <pc:sldMkLst>
          <pc:docMk/>
          <pc:sldMk cId="0" sldId="278"/>
        </pc:sldMkLst>
        <pc:picChg chg="add mod">
          <ac:chgData name="Kenneth Carlsson" userId="310488c31dab302b" providerId="LiveId" clId="{FC3343B9-965B-4B18-8B02-D43557B017B3}" dt="2023-10-06T13:47:13.062" v="30"/>
          <ac:picMkLst>
            <pc:docMk/>
            <pc:sldMk cId="0" sldId="278"/>
            <ac:picMk id="4" creationId="{F4A2C858-0C91-8308-9995-9A090A6E2143}"/>
          </ac:picMkLst>
        </pc:picChg>
      </pc:sldChg>
      <pc:sldChg chg="addSp modSp">
        <pc:chgData name="Kenneth Carlsson" userId="310488c31dab302b" providerId="LiveId" clId="{FC3343B9-965B-4B18-8B02-D43557B017B3}" dt="2023-10-06T13:47:14.877" v="31"/>
        <pc:sldMkLst>
          <pc:docMk/>
          <pc:sldMk cId="2723305190" sldId="279"/>
        </pc:sldMkLst>
        <pc:picChg chg="add mod">
          <ac:chgData name="Kenneth Carlsson" userId="310488c31dab302b" providerId="LiveId" clId="{FC3343B9-965B-4B18-8B02-D43557B017B3}" dt="2023-10-06T13:47:14.877" v="31"/>
          <ac:picMkLst>
            <pc:docMk/>
            <pc:sldMk cId="2723305190" sldId="279"/>
            <ac:picMk id="4" creationId="{07C0B7AF-A38A-923D-B484-35B5D51E8DAC}"/>
          </ac:picMkLst>
        </pc:picChg>
      </pc:sldChg>
      <pc:sldChg chg="addSp modSp">
        <pc:chgData name="Kenneth Carlsson" userId="310488c31dab302b" providerId="LiveId" clId="{FC3343B9-965B-4B18-8B02-D43557B017B3}" dt="2023-10-06T13:47:21.208" v="32"/>
        <pc:sldMkLst>
          <pc:docMk/>
          <pc:sldMk cId="2723305190" sldId="280"/>
        </pc:sldMkLst>
        <pc:picChg chg="add mod">
          <ac:chgData name="Kenneth Carlsson" userId="310488c31dab302b" providerId="LiveId" clId="{FC3343B9-965B-4B18-8B02-D43557B017B3}" dt="2023-10-06T13:47:21.208" v="32"/>
          <ac:picMkLst>
            <pc:docMk/>
            <pc:sldMk cId="2723305190" sldId="280"/>
            <ac:picMk id="4" creationId="{92E626C9-3DA4-C8D5-06E7-8FCEC3DBD4DB}"/>
          </ac:picMkLst>
        </pc:picChg>
      </pc:sldChg>
      <pc:sldChg chg="addSp modSp">
        <pc:chgData name="Kenneth Carlsson" userId="310488c31dab302b" providerId="LiveId" clId="{FC3343B9-965B-4B18-8B02-D43557B017B3}" dt="2023-10-06T13:47:23.162" v="33"/>
        <pc:sldMkLst>
          <pc:docMk/>
          <pc:sldMk cId="0" sldId="281"/>
        </pc:sldMkLst>
        <pc:picChg chg="add mod">
          <ac:chgData name="Kenneth Carlsson" userId="310488c31dab302b" providerId="LiveId" clId="{FC3343B9-965B-4B18-8B02-D43557B017B3}" dt="2023-10-06T13:47:23.162" v="33"/>
          <ac:picMkLst>
            <pc:docMk/>
            <pc:sldMk cId="0" sldId="281"/>
            <ac:picMk id="5" creationId="{0952F7AE-3033-0BF9-36FB-5036CC96D88C}"/>
          </ac:picMkLst>
        </pc:picChg>
      </pc:sldChg>
      <pc:sldChg chg="addSp modSp">
        <pc:chgData name="Kenneth Carlsson" userId="310488c31dab302b" providerId="LiveId" clId="{FC3343B9-965B-4B18-8B02-D43557B017B3}" dt="2023-10-06T13:47:25.318" v="34"/>
        <pc:sldMkLst>
          <pc:docMk/>
          <pc:sldMk cId="0" sldId="282"/>
        </pc:sldMkLst>
        <pc:picChg chg="add mod">
          <ac:chgData name="Kenneth Carlsson" userId="310488c31dab302b" providerId="LiveId" clId="{FC3343B9-965B-4B18-8B02-D43557B017B3}" dt="2023-10-06T13:47:25.318" v="34"/>
          <ac:picMkLst>
            <pc:docMk/>
            <pc:sldMk cId="0" sldId="282"/>
            <ac:picMk id="4" creationId="{745CAAD0-58CE-F383-8B85-304F45079D67}"/>
          </ac:picMkLst>
        </pc:picChg>
      </pc:sldChg>
      <pc:sldChg chg="addSp modSp">
        <pc:chgData name="Kenneth Carlsson" userId="310488c31dab302b" providerId="LiveId" clId="{FC3343B9-965B-4B18-8B02-D43557B017B3}" dt="2023-10-06T13:47:28.350" v="35"/>
        <pc:sldMkLst>
          <pc:docMk/>
          <pc:sldMk cId="2723305190" sldId="283"/>
        </pc:sldMkLst>
        <pc:picChg chg="add mod">
          <ac:chgData name="Kenneth Carlsson" userId="310488c31dab302b" providerId="LiveId" clId="{FC3343B9-965B-4B18-8B02-D43557B017B3}" dt="2023-10-06T13:47:28.350" v="35"/>
          <ac:picMkLst>
            <pc:docMk/>
            <pc:sldMk cId="2723305190" sldId="283"/>
            <ac:picMk id="4" creationId="{7B8FEF94-5572-1503-ECD6-0EA21A5F376A}"/>
          </ac:picMkLst>
        </pc:picChg>
      </pc:sldChg>
      <pc:sldChg chg="addSp modSp">
        <pc:chgData name="Kenneth Carlsson" userId="310488c31dab302b" providerId="LiveId" clId="{FC3343B9-965B-4B18-8B02-D43557B017B3}" dt="2023-10-06T13:47:29.980" v="36"/>
        <pc:sldMkLst>
          <pc:docMk/>
          <pc:sldMk cId="2723305190" sldId="284"/>
        </pc:sldMkLst>
        <pc:picChg chg="add mod">
          <ac:chgData name="Kenneth Carlsson" userId="310488c31dab302b" providerId="LiveId" clId="{FC3343B9-965B-4B18-8B02-D43557B017B3}" dt="2023-10-06T13:47:29.980" v="36"/>
          <ac:picMkLst>
            <pc:docMk/>
            <pc:sldMk cId="2723305190" sldId="284"/>
            <ac:picMk id="4" creationId="{BD3FBC03-DAA9-762C-A6C3-5AFD45EF0FD6}"/>
          </ac:picMkLst>
        </pc:picChg>
      </pc:sldChg>
      <pc:sldChg chg="addSp modSp">
        <pc:chgData name="Kenneth Carlsson" userId="310488c31dab302b" providerId="LiveId" clId="{FC3343B9-965B-4B18-8B02-D43557B017B3}" dt="2023-10-06T13:47:32.840" v="37"/>
        <pc:sldMkLst>
          <pc:docMk/>
          <pc:sldMk cId="2723305190" sldId="285"/>
        </pc:sldMkLst>
        <pc:picChg chg="add mod">
          <ac:chgData name="Kenneth Carlsson" userId="310488c31dab302b" providerId="LiveId" clId="{FC3343B9-965B-4B18-8B02-D43557B017B3}" dt="2023-10-06T13:47:32.840" v="37"/>
          <ac:picMkLst>
            <pc:docMk/>
            <pc:sldMk cId="2723305190" sldId="285"/>
            <ac:picMk id="4" creationId="{13AE9C16-078E-F988-C2CE-3EC0EB9C3922}"/>
          </ac:picMkLst>
        </pc:picChg>
      </pc:sldChg>
      <pc:sldChg chg="addSp modSp">
        <pc:chgData name="Kenneth Carlsson" userId="310488c31dab302b" providerId="LiveId" clId="{FC3343B9-965B-4B18-8B02-D43557B017B3}" dt="2023-10-06T13:47:35.231" v="38"/>
        <pc:sldMkLst>
          <pc:docMk/>
          <pc:sldMk cId="2723305190" sldId="286"/>
        </pc:sldMkLst>
        <pc:picChg chg="add mod">
          <ac:chgData name="Kenneth Carlsson" userId="310488c31dab302b" providerId="LiveId" clId="{FC3343B9-965B-4B18-8B02-D43557B017B3}" dt="2023-10-06T13:47:35.231" v="38"/>
          <ac:picMkLst>
            <pc:docMk/>
            <pc:sldMk cId="2723305190" sldId="286"/>
            <ac:picMk id="4" creationId="{4DC02174-73EF-E78D-6A44-F9B7454D0592}"/>
          </ac:picMkLst>
        </pc:picChg>
      </pc:sldChg>
      <pc:sldChg chg="addSp modSp">
        <pc:chgData name="Kenneth Carlsson" userId="310488c31dab302b" providerId="LiveId" clId="{FC3343B9-965B-4B18-8B02-D43557B017B3}" dt="2023-10-06T13:47:38.779" v="39"/>
        <pc:sldMkLst>
          <pc:docMk/>
          <pc:sldMk cId="0" sldId="287"/>
        </pc:sldMkLst>
        <pc:picChg chg="add mod">
          <ac:chgData name="Kenneth Carlsson" userId="310488c31dab302b" providerId="LiveId" clId="{FC3343B9-965B-4B18-8B02-D43557B017B3}" dt="2023-10-06T13:47:38.779" v="39"/>
          <ac:picMkLst>
            <pc:docMk/>
            <pc:sldMk cId="0" sldId="287"/>
            <ac:picMk id="5" creationId="{45F7DBCE-7251-3296-E7B3-E97442451251}"/>
          </ac:picMkLst>
        </pc:picChg>
      </pc:sldChg>
      <pc:sldChg chg="addSp modSp">
        <pc:chgData name="Kenneth Carlsson" userId="310488c31dab302b" providerId="LiveId" clId="{FC3343B9-965B-4B18-8B02-D43557B017B3}" dt="2023-10-06T13:47:41.217" v="40"/>
        <pc:sldMkLst>
          <pc:docMk/>
          <pc:sldMk cId="973886212" sldId="288"/>
        </pc:sldMkLst>
        <pc:picChg chg="add mod">
          <ac:chgData name="Kenneth Carlsson" userId="310488c31dab302b" providerId="LiveId" clId="{FC3343B9-965B-4B18-8B02-D43557B017B3}" dt="2023-10-06T13:47:41.217" v="40"/>
          <ac:picMkLst>
            <pc:docMk/>
            <pc:sldMk cId="973886212" sldId="288"/>
            <ac:picMk id="2" creationId="{EAF9DDFD-BEDC-15B4-C3D1-C4712EBC0F3C}"/>
          </ac:picMkLst>
        </pc:picChg>
      </pc:sldChg>
      <pc:sldChg chg="addSp modSp">
        <pc:chgData name="Kenneth Carlsson" userId="310488c31dab302b" providerId="LiveId" clId="{FC3343B9-965B-4B18-8B02-D43557B017B3}" dt="2023-10-06T13:47:43.843" v="41"/>
        <pc:sldMkLst>
          <pc:docMk/>
          <pc:sldMk cId="0" sldId="289"/>
        </pc:sldMkLst>
        <pc:picChg chg="add mod">
          <ac:chgData name="Kenneth Carlsson" userId="310488c31dab302b" providerId="LiveId" clId="{FC3343B9-965B-4B18-8B02-D43557B017B3}" dt="2023-10-06T13:47:43.843" v="41"/>
          <ac:picMkLst>
            <pc:docMk/>
            <pc:sldMk cId="0" sldId="289"/>
            <ac:picMk id="4" creationId="{3DA3372C-E47C-6F28-E797-0C480662A8F4}"/>
          </ac:picMkLst>
        </pc:picChg>
      </pc:sldChg>
      <pc:sldChg chg="addSp modSp mod">
        <pc:chgData name="Kenneth Carlsson" userId="310488c31dab302b" providerId="LiveId" clId="{FC3343B9-965B-4B18-8B02-D43557B017B3}" dt="2023-10-06T13:47:51.690" v="43" actId="14100"/>
        <pc:sldMkLst>
          <pc:docMk/>
          <pc:sldMk cId="2723305190" sldId="290"/>
        </pc:sldMkLst>
        <pc:graphicFrameChg chg="mod">
          <ac:chgData name="Kenneth Carlsson" userId="310488c31dab302b" providerId="LiveId" clId="{FC3343B9-965B-4B18-8B02-D43557B017B3}" dt="2023-10-06T13:47:51.690" v="43" actId="14100"/>
          <ac:graphicFrameMkLst>
            <pc:docMk/>
            <pc:sldMk cId="2723305190" sldId="290"/>
            <ac:graphicFrameMk id="5" creationId="{A97CE84F-79C2-4A8A-B7AD-8FEE0448974F}"/>
          </ac:graphicFrameMkLst>
        </pc:graphicFrameChg>
        <pc:picChg chg="add mod">
          <ac:chgData name="Kenneth Carlsson" userId="310488c31dab302b" providerId="LiveId" clId="{FC3343B9-965B-4B18-8B02-D43557B017B3}" dt="2023-10-06T13:47:46.218" v="42"/>
          <ac:picMkLst>
            <pc:docMk/>
            <pc:sldMk cId="2723305190" sldId="290"/>
            <ac:picMk id="4" creationId="{3984A1A0-5D95-D813-C1FA-0FCC6E1DBA7D}"/>
          </ac:picMkLst>
        </pc:picChg>
      </pc:sldChg>
      <pc:sldChg chg="addSp modSp">
        <pc:chgData name="Kenneth Carlsson" userId="310488c31dab302b" providerId="LiveId" clId="{FC3343B9-965B-4B18-8B02-D43557B017B3}" dt="2023-10-06T13:47:57.910" v="44"/>
        <pc:sldMkLst>
          <pc:docMk/>
          <pc:sldMk cId="0" sldId="291"/>
        </pc:sldMkLst>
        <pc:picChg chg="add mod">
          <ac:chgData name="Kenneth Carlsson" userId="310488c31dab302b" providerId="LiveId" clId="{FC3343B9-965B-4B18-8B02-D43557B017B3}" dt="2023-10-06T13:47:57.910" v="44"/>
          <ac:picMkLst>
            <pc:docMk/>
            <pc:sldMk cId="0" sldId="291"/>
            <ac:picMk id="5" creationId="{C9E6621E-34A6-0EF5-45BD-6A327D264DD3}"/>
          </ac:picMkLst>
        </pc:picChg>
      </pc:sldChg>
      <pc:sldChg chg="addSp modSp">
        <pc:chgData name="Kenneth Carlsson" userId="310488c31dab302b" providerId="LiveId" clId="{FC3343B9-965B-4B18-8B02-D43557B017B3}" dt="2023-10-06T13:48:01.067" v="45"/>
        <pc:sldMkLst>
          <pc:docMk/>
          <pc:sldMk cId="0" sldId="292"/>
        </pc:sldMkLst>
        <pc:picChg chg="add mod">
          <ac:chgData name="Kenneth Carlsson" userId="310488c31dab302b" providerId="LiveId" clId="{FC3343B9-965B-4B18-8B02-D43557B017B3}" dt="2023-10-06T13:48:01.067" v="45"/>
          <ac:picMkLst>
            <pc:docMk/>
            <pc:sldMk cId="0" sldId="292"/>
            <ac:picMk id="4" creationId="{F472773F-C48B-6213-47A9-56FEACC7F69A}"/>
          </ac:picMkLst>
        </pc:picChg>
      </pc:sldChg>
      <pc:sldChg chg="addSp modSp">
        <pc:chgData name="Kenneth Carlsson" userId="310488c31dab302b" providerId="LiveId" clId="{FC3343B9-965B-4B18-8B02-D43557B017B3}" dt="2023-10-06T13:48:03.849" v="46"/>
        <pc:sldMkLst>
          <pc:docMk/>
          <pc:sldMk cId="2723305190" sldId="293"/>
        </pc:sldMkLst>
        <pc:picChg chg="add mod">
          <ac:chgData name="Kenneth Carlsson" userId="310488c31dab302b" providerId="LiveId" clId="{FC3343B9-965B-4B18-8B02-D43557B017B3}" dt="2023-10-06T13:48:03.849" v="46"/>
          <ac:picMkLst>
            <pc:docMk/>
            <pc:sldMk cId="2723305190" sldId="293"/>
            <ac:picMk id="4" creationId="{1853A738-0EAB-E0F8-4662-2673631314BE}"/>
          </ac:picMkLst>
        </pc:picChg>
      </pc:sldChg>
      <pc:sldChg chg="addSp modSp">
        <pc:chgData name="Kenneth Carlsson" userId="310488c31dab302b" providerId="LiveId" clId="{FC3343B9-965B-4B18-8B02-D43557B017B3}" dt="2023-10-06T13:48:05.756" v="47"/>
        <pc:sldMkLst>
          <pc:docMk/>
          <pc:sldMk cId="2723305190" sldId="294"/>
        </pc:sldMkLst>
        <pc:picChg chg="add mod">
          <ac:chgData name="Kenneth Carlsson" userId="310488c31dab302b" providerId="LiveId" clId="{FC3343B9-965B-4B18-8B02-D43557B017B3}" dt="2023-10-06T13:48:05.756" v="47"/>
          <ac:picMkLst>
            <pc:docMk/>
            <pc:sldMk cId="2723305190" sldId="294"/>
            <ac:picMk id="4" creationId="{82DA53FE-DDE3-3906-AEC5-14CD9AB5C525}"/>
          </ac:picMkLst>
        </pc:picChg>
      </pc:sldChg>
      <pc:sldChg chg="addSp modSp">
        <pc:chgData name="Kenneth Carlsson" userId="310488c31dab302b" providerId="LiveId" clId="{FC3343B9-965B-4B18-8B02-D43557B017B3}" dt="2023-10-06T13:48:07.819" v="48"/>
        <pc:sldMkLst>
          <pc:docMk/>
          <pc:sldMk cId="0" sldId="295"/>
        </pc:sldMkLst>
        <pc:picChg chg="add mod">
          <ac:chgData name="Kenneth Carlsson" userId="310488c31dab302b" providerId="LiveId" clId="{FC3343B9-965B-4B18-8B02-D43557B017B3}" dt="2023-10-06T13:48:07.819" v="48"/>
          <ac:picMkLst>
            <pc:docMk/>
            <pc:sldMk cId="0" sldId="295"/>
            <ac:picMk id="5" creationId="{493C6852-B57A-0282-CADE-DA81DCB89AB6}"/>
          </ac:picMkLst>
        </pc:picChg>
      </pc:sldChg>
      <pc:sldChg chg="addSp modSp">
        <pc:chgData name="Kenneth Carlsson" userId="310488c31dab302b" providerId="LiveId" clId="{FC3343B9-965B-4B18-8B02-D43557B017B3}" dt="2023-10-06T13:48:11.476" v="49"/>
        <pc:sldMkLst>
          <pc:docMk/>
          <pc:sldMk cId="0" sldId="296"/>
        </pc:sldMkLst>
        <pc:picChg chg="add mod">
          <ac:chgData name="Kenneth Carlsson" userId="310488c31dab302b" providerId="LiveId" clId="{FC3343B9-965B-4B18-8B02-D43557B017B3}" dt="2023-10-06T13:48:11.476" v="49"/>
          <ac:picMkLst>
            <pc:docMk/>
            <pc:sldMk cId="0" sldId="296"/>
            <ac:picMk id="4" creationId="{6F35D5E6-8443-8A64-48AB-BBD023157FC4}"/>
          </ac:picMkLst>
        </pc:picChg>
      </pc:sldChg>
      <pc:sldChg chg="addSp modSp">
        <pc:chgData name="Kenneth Carlsson" userId="310488c31dab302b" providerId="LiveId" clId="{FC3343B9-965B-4B18-8B02-D43557B017B3}" dt="2023-10-06T13:48:13.070" v="50"/>
        <pc:sldMkLst>
          <pc:docMk/>
          <pc:sldMk cId="2723305190" sldId="297"/>
        </pc:sldMkLst>
        <pc:picChg chg="add mod">
          <ac:chgData name="Kenneth Carlsson" userId="310488c31dab302b" providerId="LiveId" clId="{FC3343B9-965B-4B18-8B02-D43557B017B3}" dt="2023-10-06T13:48:13.070" v="50"/>
          <ac:picMkLst>
            <pc:docMk/>
            <pc:sldMk cId="2723305190" sldId="297"/>
            <ac:picMk id="4" creationId="{39A74A7B-7BB4-E047-B1E6-7E818576349F}"/>
          </ac:picMkLst>
        </pc:picChg>
      </pc:sldChg>
      <pc:sldChg chg="addSp modSp">
        <pc:chgData name="Kenneth Carlsson" userId="310488c31dab302b" providerId="LiveId" clId="{FC3343B9-965B-4B18-8B02-D43557B017B3}" dt="2023-10-06T13:48:15.040" v="51"/>
        <pc:sldMkLst>
          <pc:docMk/>
          <pc:sldMk cId="2723305190" sldId="298"/>
        </pc:sldMkLst>
        <pc:picChg chg="add mod">
          <ac:chgData name="Kenneth Carlsson" userId="310488c31dab302b" providerId="LiveId" clId="{FC3343B9-965B-4B18-8B02-D43557B017B3}" dt="2023-10-06T13:48:15.040" v="51"/>
          <ac:picMkLst>
            <pc:docMk/>
            <pc:sldMk cId="2723305190" sldId="298"/>
            <ac:picMk id="4" creationId="{276A9937-77F3-E63B-9F13-C19E53E955C1}"/>
          </ac:picMkLst>
        </pc:picChg>
      </pc:sldChg>
      <pc:sldChg chg="addSp modSp">
        <pc:chgData name="Kenneth Carlsson" userId="310488c31dab302b" providerId="LiveId" clId="{FC3343B9-965B-4B18-8B02-D43557B017B3}" dt="2023-10-06T13:48:18.947" v="52"/>
        <pc:sldMkLst>
          <pc:docMk/>
          <pc:sldMk cId="2723305190" sldId="299"/>
        </pc:sldMkLst>
        <pc:picChg chg="add mod">
          <ac:chgData name="Kenneth Carlsson" userId="310488c31dab302b" providerId="LiveId" clId="{FC3343B9-965B-4B18-8B02-D43557B017B3}" dt="2023-10-06T13:48:18.947" v="52"/>
          <ac:picMkLst>
            <pc:docMk/>
            <pc:sldMk cId="2723305190" sldId="299"/>
            <ac:picMk id="4" creationId="{B783FE26-716B-79CF-F166-361C678980A2}"/>
          </ac:picMkLst>
        </pc:picChg>
      </pc:sldChg>
      <pc:sldChg chg="addSp modSp">
        <pc:chgData name="Kenneth Carlsson" userId="310488c31dab302b" providerId="LiveId" clId="{FC3343B9-965B-4B18-8B02-D43557B017B3}" dt="2023-10-06T13:48:20.576" v="53"/>
        <pc:sldMkLst>
          <pc:docMk/>
          <pc:sldMk cId="2723305190" sldId="300"/>
        </pc:sldMkLst>
        <pc:picChg chg="add mod">
          <ac:chgData name="Kenneth Carlsson" userId="310488c31dab302b" providerId="LiveId" clId="{FC3343B9-965B-4B18-8B02-D43557B017B3}" dt="2023-10-06T13:48:20.576" v="53"/>
          <ac:picMkLst>
            <pc:docMk/>
            <pc:sldMk cId="2723305190" sldId="300"/>
            <ac:picMk id="4" creationId="{B7B64E2E-E08E-99F5-21E6-DBAF6456166A}"/>
          </ac:picMkLst>
        </pc:picChg>
      </pc:sldChg>
      <pc:sldChg chg="addSp modSp">
        <pc:chgData name="Kenneth Carlsson" userId="310488c31dab302b" providerId="LiveId" clId="{FC3343B9-965B-4B18-8B02-D43557B017B3}" dt="2023-10-06T13:48:22.029" v="54"/>
        <pc:sldMkLst>
          <pc:docMk/>
          <pc:sldMk cId="2723305190" sldId="301"/>
        </pc:sldMkLst>
        <pc:picChg chg="add mod">
          <ac:chgData name="Kenneth Carlsson" userId="310488c31dab302b" providerId="LiveId" clId="{FC3343B9-965B-4B18-8B02-D43557B017B3}" dt="2023-10-06T13:48:22.029" v="54"/>
          <ac:picMkLst>
            <pc:docMk/>
            <pc:sldMk cId="2723305190" sldId="301"/>
            <ac:picMk id="4" creationId="{51DFE3AA-4731-A241-8790-8E67D2C7D903}"/>
          </ac:picMkLst>
        </pc:picChg>
      </pc:sldChg>
      <pc:sldChg chg="addSp modSp mod">
        <pc:chgData name="Kenneth Carlsson" userId="310488c31dab302b" providerId="LiveId" clId="{FC3343B9-965B-4B18-8B02-D43557B017B3}" dt="2023-10-06T13:48:29.454" v="56" actId="14100"/>
        <pc:sldMkLst>
          <pc:docMk/>
          <pc:sldMk cId="2723305190" sldId="302"/>
        </pc:sldMkLst>
        <pc:graphicFrameChg chg="mod">
          <ac:chgData name="Kenneth Carlsson" userId="310488c31dab302b" providerId="LiveId" clId="{FC3343B9-965B-4B18-8B02-D43557B017B3}" dt="2023-10-06T13:48:29.454" v="56" actId="14100"/>
          <ac:graphicFrameMkLst>
            <pc:docMk/>
            <pc:sldMk cId="2723305190" sldId="302"/>
            <ac:graphicFrameMk id="5" creationId="{A97CE84F-79C2-4A8A-B7AD-8FEE0448974F}"/>
          </ac:graphicFrameMkLst>
        </pc:graphicFrameChg>
        <pc:picChg chg="add mod">
          <ac:chgData name="Kenneth Carlsson" userId="310488c31dab302b" providerId="LiveId" clId="{FC3343B9-965B-4B18-8B02-D43557B017B3}" dt="2023-10-06T13:48:23.873" v="55"/>
          <ac:picMkLst>
            <pc:docMk/>
            <pc:sldMk cId="2723305190" sldId="302"/>
            <ac:picMk id="4" creationId="{316DB5B0-E8C6-DC4B-53EE-71EF2E043821}"/>
          </ac:picMkLst>
        </pc:picChg>
      </pc:sldChg>
      <pc:sldChg chg="addSp modSp">
        <pc:chgData name="Kenneth Carlsson" userId="310488c31dab302b" providerId="LiveId" clId="{FC3343B9-965B-4B18-8B02-D43557B017B3}" dt="2023-10-06T13:48:33.095" v="57"/>
        <pc:sldMkLst>
          <pc:docMk/>
          <pc:sldMk cId="0" sldId="303"/>
        </pc:sldMkLst>
        <pc:picChg chg="add mod">
          <ac:chgData name="Kenneth Carlsson" userId="310488c31dab302b" providerId="LiveId" clId="{FC3343B9-965B-4B18-8B02-D43557B017B3}" dt="2023-10-06T13:48:33.095" v="57"/>
          <ac:picMkLst>
            <pc:docMk/>
            <pc:sldMk cId="0" sldId="303"/>
            <ac:picMk id="5" creationId="{E87B95D6-A63C-8363-A5F9-A4C5CA724127}"/>
          </ac:picMkLst>
        </pc:picChg>
      </pc:sldChg>
      <pc:sldChg chg="addSp modSp">
        <pc:chgData name="Kenneth Carlsson" userId="310488c31dab302b" providerId="LiveId" clId="{FC3343B9-965B-4B18-8B02-D43557B017B3}" dt="2023-10-06T13:48:37.361" v="58"/>
        <pc:sldMkLst>
          <pc:docMk/>
          <pc:sldMk cId="973886212" sldId="304"/>
        </pc:sldMkLst>
        <pc:picChg chg="add mod">
          <ac:chgData name="Kenneth Carlsson" userId="310488c31dab302b" providerId="LiveId" clId="{FC3343B9-965B-4B18-8B02-D43557B017B3}" dt="2023-10-06T13:48:37.361" v="58"/>
          <ac:picMkLst>
            <pc:docMk/>
            <pc:sldMk cId="973886212" sldId="304"/>
            <ac:picMk id="2" creationId="{CF10EF27-EF46-E796-E9CC-E9CA8AA29249}"/>
          </ac:picMkLst>
        </pc:picChg>
      </pc:sldChg>
      <pc:sldChg chg="addSp modSp">
        <pc:chgData name="Kenneth Carlsson" userId="310488c31dab302b" providerId="LiveId" clId="{FC3343B9-965B-4B18-8B02-D43557B017B3}" dt="2023-10-06T13:48:39.002" v="59"/>
        <pc:sldMkLst>
          <pc:docMk/>
          <pc:sldMk cId="0" sldId="305"/>
        </pc:sldMkLst>
        <pc:picChg chg="add mod">
          <ac:chgData name="Kenneth Carlsson" userId="310488c31dab302b" providerId="LiveId" clId="{FC3343B9-965B-4B18-8B02-D43557B017B3}" dt="2023-10-06T13:48:39.002" v="59"/>
          <ac:picMkLst>
            <pc:docMk/>
            <pc:sldMk cId="0" sldId="305"/>
            <ac:picMk id="4" creationId="{B03871D5-5942-78D0-C9EB-F1D737D957C0}"/>
          </ac:picMkLst>
        </pc:picChg>
      </pc:sldChg>
      <pc:sldChg chg="addSp modSp">
        <pc:chgData name="Kenneth Carlsson" userId="310488c31dab302b" providerId="LiveId" clId="{FC3343B9-965B-4B18-8B02-D43557B017B3}" dt="2023-10-06T13:48:40.847" v="60"/>
        <pc:sldMkLst>
          <pc:docMk/>
          <pc:sldMk cId="2723305190" sldId="306"/>
        </pc:sldMkLst>
        <pc:picChg chg="add mod">
          <ac:chgData name="Kenneth Carlsson" userId="310488c31dab302b" providerId="LiveId" clId="{FC3343B9-965B-4B18-8B02-D43557B017B3}" dt="2023-10-06T13:48:40.847" v="60"/>
          <ac:picMkLst>
            <pc:docMk/>
            <pc:sldMk cId="2723305190" sldId="306"/>
            <ac:picMk id="4" creationId="{BF7A78A8-65F2-DC4F-A9B5-A66254E47D9A}"/>
          </ac:picMkLst>
        </pc:picChg>
      </pc:sldChg>
      <pc:sldChg chg="addSp modSp">
        <pc:chgData name="Kenneth Carlsson" userId="310488c31dab302b" providerId="LiveId" clId="{FC3343B9-965B-4B18-8B02-D43557B017B3}" dt="2023-10-06T13:48:43.927" v="61"/>
        <pc:sldMkLst>
          <pc:docMk/>
          <pc:sldMk cId="0" sldId="307"/>
        </pc:sldMkLst>
        <pc:picChg chg="add mod">
          <ac:chgData name="Kenneth Carlsson" userId="310488c31dab302b" providerId="LiveId" clId="{FC3343B9-965B-4B18-8B02-D43557B017B3}" dt="2023-10-06T13:48:43.927" v="61"/>
          <ac:picMkLst>
            <pc:docMk/>
            <pc:sldMk cId="0" sldId="307"/>
            <ac:picMk id="5" creationId="{0635B30B-59AC-11F8-BEBE-7906258EC801}"/>
          </ac:picMkLst>
        </pc:picChg>
      </pc:sldChg>
      <pc:sldChg chg="addSp modSp">
        <pc:chgData name="Kenneth Carlsson" userId="310488c31dab302b" providerId="LiveId" clId="{FC3343B9-965B-4B18-8B02-D43557B017B3}" dt="2023-10-06T13:48:46.911" v="62"/>
        <pc:sldMkLst>
          <pc:docMk/>
          <pc:sldMk cId="0" sldId="308"/>
        </pc:sldMkLst>
        <pc:picChg chg="add mod">
          <ac:chgData name="Kenneth Carlsson" userId="310488c31dab302b" providerId="LiveId" clId="{FC3343B9-965B-4B18-8B02-D43557B017B3}" dt="2023-10-06T13:48:46.911" v="62"/>
          <ac:picMkLst>
            <pc:docMk/>
            <pc:sldMk cId="0" sldId="308"/>
            <ac:picMk id="4" creationId="{605BC6E8-A15D-501E-C2D9-233260072C71}"/>
          </ac:picMkLst>
        </pc:picChg>
      </pc:sldChg>
      <pc:sldChg chg="addSp modSp">
        <pc:chgData name="Kenneth Carlsson" userId="310488c31dab302b" providerId="LiveId" clId="{FC3343B9-965B-4B18-8B02-D43557B017B3}" dt="2023-10-06T13:48:48.380" v="63"/>
        <pc:sldMkLst>
          <pc:docMk/>
          <pc:sldMk cId="2723305190" sldId="309"/>
        </pc:sldMkLst>
        <pc:picChg chg="add mod">
          <ac:chgData name="Kenneth Carlsson" userId="310488c31dab302b" providerId="LiveId" clId="{FC3343B9-965B-4B18-8B02-D43557B017B3}" dt="2023-10-06T13:48:48.380" v="63"/>
          <ac:picMkLst>
            <pc:docMk/>
            <pc:sldMk cId="2723305190" sldId="309"/>
            <ac:picMk id="4" creationId="{7B2C6633-727E-49EE-519B-F088B0C34362}"/>
          </ac:picMkLst>
        </pc:picChg>
      </pc:sldChg>
      <pc:sldChg chg="addSp modSp">
        <pc:chgData name="Kenneth Carlsson" userId="310488c31dab302b" providerId="LiveId" clId="{FC3343B9-965B-4B18-8B02-D43557B017B3}" dt="2023-10-06T13:48:53.319" v="64"/>
        <pc:sldMkLst>
          <pc:docMk/>
          <pc:sldMk cId="0" sldId="310"/>
        </pc:sldMkLst>
        <pc:picChg chg="add mod">
          <ac:chgData name="Kenneth Carlsson" userId="310488c31dab302b" providerId="LiveId" clId="{FC3343B9-965B-4B18-8B02-D43557B017B3}" dt="2023-10-06T13:48:53.319" v="64"/>
          <ac:picMkLst>
            <pc:docMk/>
            <pc:sldMk cId="0" sldId="310"/>
            <ac:picMk id="5" creationId="{136935C1-D912-07DA-63C5-CA68C0DA72DC}"/>
          </ac:picMkLst>
        </pc:picChg>
      </pc:sldChg>
      <pc:sldChg chg="addSp modSp mod">
        <pc:chgData name="Kenneth Carlsson" userId="310488c31dab302b" providerId="LiveId" clId="{FC3343B9-965B-4B18-8B02-D43557B017B3}" dt="2023-10-06T13:49:08.218" v="66" actId="1076"/>
        <pc:sldMkLst>
          <pc:docMk/>
          <pc:sldMk cId="0" sldId="311"/>
        </pc:sldMkLst>
        <pc:spChg chg="mod">
          <ac:chgData name="Kenneth Carlsson" userId="310488c31dab302b" providerId="LiveId" clId="{FC3343B9-965B-4B18-8B02-D43557B017B3}" dt="2023-10-06T13:49:08.218" v="66" actId="1076"/>
          <ac:spMkLst>
            <pc:docMk/>
            <pc:sldMk cId="0" sldId="311"/>
            <ac:spMk id="12" creationId="{82241E65-74E4-80EA-4629-E6E794B71F57}"/>
          </ac:spMkLst>
        </pc:spChg>
        <pc:picChg chg="add mod">
          <ac:chgData name="Kenneth Carlsson" userId="310488c31dab302b" providerId="LiveId" clId="{FC3343B9-965B-4B18-8B02-D43557B017B3}" dt="2023-10-06T13:48:56.356" v="65"/>
          <ac:picMkLst>
            <pc:docMk/>
            <pc:sldMk cId="0" sldId="311"/>
            <ac:picMk id="4" creationId="{75745FB3-6B33-5FFF-334B-52F68DB5EBF7}"/>
          </ac:picMkLst>
        </pc:picChg>
      </pc:sldChg>
      <pc:sldChg chg="addSp modSp">
        <pc:chgData name="Kenneth Carlsson" userId="310488c31dab302b" providerId="LiveId" clId="{FC3343B9-965B-4B18-8B02-D43557B017B3}" dt="2023-10-06T13:49:19.410" v="67"/>
        <pc:sldMkLst>
          <pc:docMk/>
          <pc:sldMk cId="2723305190" sldId="312"/>
        </pc:sldMkLst>
        <pc:picChg chg="add mod">
          <ac:chgData name="Kenneth Carlsson" userId="310488c31dab302b" providerId="LiveId" clId="{FC3343B9-965B-4B18-8B02-D43557B017B3}" dt="2023-10-06T13:49:19.410" v="67"/>
          <ac:picMkLst>
            <pc:docMk/>
            <pc:sldMk cId="2723305190" sldId="312"/>
            <ac:picMk id="4" creationId="{881E83AA-6B73-F9E7-1FBC-D3B8FFD5884A}"/>
          </ac:picMkLst>
        </pc:picChg>
      </pc:sldChg>
      <pc:sldChg chg="addSp modSp">
        <pc:chgData name="Kenneth Carlsson" userId="310488c31dab302b" providerId="LiveId" clId="{FC3343B9-965B-4B18-8B02-D43557B017B3}" dt="2023-10-06T13:49:23.410" v="68"/>
        <pc:sldMkLst>
          <pc:docMk/>
          <pc:sldMk cId="0" sldId="313"/>
        </pc:sldMkLst>
        <pc:picChg chg="add mod">
          <ac:chgData name="Kenneth Carlsson" userId="310488c31dab302b" providerId="LiveId" clId="{FC3343B9-965B-4B18-8B02-D43557B017B3}" dt="2023-10-06T13:49:23.410" v="68"/>
          <ac:picMkLst>
            <pc:docMk/>
            <pc:sldMk cId="0" sldId="313"/>
            <ac:picMk id="5" creationId="{BDD9D8C3-0452-339C-C390-F3FE83EC0C01}"/>
          </ac:picMkLst>
        </pc:picChg>
      </pc:sldChg>
      <pc:sldChg chg="addSp modSp">
        <pc:chgData name="Kenneth Carlsson" userId="310488c31dab302b" providerId="LiveId" clId="{FC3343B9-965B-4B18-8B02-D43557B017B3}" dt="2023-10-06T13:49:25.676" v="69"/>
        <pc:sldMkLst>
          <pc:docMk/>
          <pc:sldMk cId="0" sldId="314"/>
        </pc:sldMkLst>
        <pc:picChg chg="add mod">
          <ac:chgData name="Kenneth Carlsson" userId="310488c31dab302b" providerId="LiveId" clId="{FC3343B9-965B-4B18-8B02-D43557B017B3}" dt="2023-10-06T13:49:25.676" v="69"/>
          <ac:picMkLst>
            <pc:docMk/>
            <pc:sldMk cId="0" sldId="314"/>
            <ac:picMk id="4" creationId="{1F0087FD-596E-EFD4-02A1-1C1BA92E1057}"/>
          </ac:picMkLst>
        </pc:picChg>
      </pc:sldChg>
      <pc:sldChg chg="addSp modSp">
        <pc:chgData name="Kenneth Carlsson" userId="310488c31dab302b" providerId="LiveId" clId="{FC3343B9-965B-4B18-8B02-D43557B017B3}" dt="2023-10-06T13:49:27.395" v="70"/>
        <pc:sldMkLst>
          <pc:docMk/>
          <pc:sldMk cId="2723305190" sldId="315"/>
        </pc:sldMkLst>
        <pc:picChg chg="add mod">
          <ac:chgData name="Kenneth Carlsson" userId="310488c31dab302b" providerId="LiveId" clId="{FC3343B9-965B-4B18-8B02-D43557B017B3}" dt="2023-10-06T13:49:27.395" v="70"/>
          <ac:picMkLst>
            <pc:docMk/>
            <pc:sldMk cId="2723305190" sldId="315"/>
            <ac:picMk id="4" creationId="{220A72E2-FF1B-0672-CCE5-1A485F69D114}"/>
          </ac:picMkLst>
        </pc:picChg>
      </pc:sldChg>
      <pc:sldChg chg="addSp modSp">
        <pc:chgData name="Kenneth Carlsson" userId="310488c31dab302b" providerId="LiveId" clId="{FC3343B9-965B-4B18-8B02-D43557B017B3}" dt="2023-10-06T13:49:34.150" v="71"/>
        <pc:sldMkLst>
          <pc:docMk/>
          <pc:sldMk cId="2723305190" sldId="316"/>
        </pc:sldMkLst>
        <pc:picChg chg="add mod">
          <ac:chgData name="Kenneth Carlsson" userId="310488c31dab302b" providerId="LiveId" clId="{FC3343B9-965B-4B18-8B02-D43557B017B3}" dt="2023-10-06T13:49:34.150" v="71"/>
          <ac:picMkLst>
            <pc:docMk/>
            <pc:sldMk cId="2723305190" sldId="316"/>
            <ac:picMk id="4" creationId="{2FD50A91-2C75-D0B4-CF70-A92D3021F87C}"/>
          </ac:picMkLst>
        </pc:picChg>
      </pc:sldChg>
      <pc:sldChg chg="addSp modSp">
        <pc:chgData name="Kenneth Carlsson" userId="310488c31dab302b" providerId="LiveId" clId="{FC3343B9-965B-4B18-8B02-D43557B017B3}" dt="2023-10-06T13:49:36.353" v="72"/>
        <pc:sldMkLst>
          <pc:docMk/>
          <pc:sldMk cId="2723305190" sldId="317"/>
        </pc:sldMkLst>
        <pc:picChg chg="add mod">
          <ac:chgData name="Kenneth Carlsson" userId="310488c31dab302b" providerId="LiveId" clId="{FC3343B9-965B-4B18-8B02-D43557B017B3}" dt="2023-10-06T13:49:36.353" v="72"/>
          <ac:picMkLst>
            <pc:docMk/>
            <pc:sldMk cId="2723305190" sldId="317"/>
            <ac:picMk id="4" creationId="{308F691D-8D71-18EE-C657-B770E598BEBD}"/>
          </ac:picMkLst>
        </pc:picChg>
      </pc:sldChg>
      <pc:sldChg chg="addSp modSp">
        <pc:chgData name="Kenneth Carlsson" userId="310488c31dab302b" providerId="LiveId" clId="{FC3343B9-965B-4B18-8B02-D43557B017B3}" dt="2023-10-06T13:49:38.291" v="73"/>
        <pc:sldMkLst>
          <pc:docMk/>
          <pc:sldMk cId="2723305190" sldId="318"/>
        </pc:sldMkLst>
        <pc:picChg chg="add mod">
          <ac:chgData name="Kenneth Carlsson" userId="310488c31dab302b" providerId="LiveId" clId="{FC3343B9-965B-4B18-8B02-D43557B017B3}" dt="2023-10-06T13:49:38.291" v="73"/>
          <ac:picMkLst>
            <pc:docMk/>
            <pc:sldMk cId="2723305190" sldId="318"/>
            <ac:picMk id="4" creationId="{D4611416-C7B5-D80B-07CE-D54291B4AA1B}"/>
          </ac:picMkLst>
        </pc:picChg>
      </pc:sldChg>
      <pc:sldChg chg="addSp modSp">
        <pc:chgData name="Kenneth Carlsson" userId="310488c31dab302b" providerId="LiveId" clId="{FC3343B9-965B-4B18-8B02-D43557B017B3}" dt="2023-10-06T13:49:45.466" v="74"/>
        <pc:sldMkLst>
          <pc:docMk/>
          <pc:sldMk cId="2723305190" sldId="319"/>
        </pc:sldMkLst>
        <pc:picChg chg="add mod">
          <ac:chgData name="Kenneth Carlsson" userId="310488c31dab302b" providerId="LiveId" clId="{FC3343B9-965B-4B18-8B02-D43557B017B3}" dt="2023-10-06T13:49:45.466" v="74"/>
          <ac:picMkLst>
            <pc:docMk/>
            <pc:sldMk cId="2723305190" sldId="319"/>
            <ac:picMk id="4" creationId="{D3D302A1-F4B3-AF7B-A87A-979E9AD4243B}"/>
          </ac:picMkLst>
        </pc:picChg>
      </pc:sldChg>
      <pc:sldChg chg="addSp modSp">
        <pc:chgData name="Kenneth Carlsson" userId="310488c31dab302b" providerId="LiveId" clId="{FC3343B9-965B-4B18-8B02-D43557B017B3}" dt="2023-10-06T13:49:47.482" v="75"/>
        <pc:sldMkLst>
          <pc:docMk/>
          <pc:sldMk cId="2723305190" sldId="320"/>
        </pc:sldMkLst>
        <pc:picChg chg="add mod">
          <ac:chgData name="Kenneth Carlsson" userId="310488c31dab302b" providerId="LiveId" clId="{FC3343B9-965B-4B18-8B02-D43557B017B3}" dt="2023-10-06T13:49:47.482" v="75"/>
          <ac:picMkLst>
            <pc:docMk/>
            <pc:sldMk cId="2723305190" sldId="320"/>
            <ac:picMk id="4" creationId="{4F82D6C2-5A27-D83A-C773-06C35C5C834F}"/>
          </ac:picMkLst>
        </pc:picChg>
      </pc:sldChg>
      <pc:sldChg chg="addSp modSp">
        <pc:chgData name="Kenneth Carlsson" userId="310488c31dab302b" providerId="LiveId" clId="{FC3343B9-965B-4B18-8B02-D43557B017B3}" dt="2023-10-06T13:49:49.091" v="76"/>
        <pc:sldMkLst>
          <pc:docMk/>
          <pc:sldMk cId="2723305190" sldId="321"/>
        </pc:sldMkLst>
        <pc:picChg chg="add mod">
          <ac:chgData name="Kenneth Carlsson" userId="310488c31dab302b" providerId="LiveId" clId="{FC3343B9-965B-4B18-8B02-D43557B017B3}" dt="2023-10-06T13:49:49.091" v="76"/>
          <ac:picMkLst>
            <pc:docMk/>
            <pc:sldMk cId="2723305190" sldId="321"/>
            <ac:picMk id="4" creationId="{5DEC1F41-941B-5A91-5A5A-559E8C656DA9}"/>
          </ac:picMkLst>
        </pc:picChg>
      </pc:sldChg>
      <pc:sldChg chg="addSp modSp mod">
        <pc:chgData name="Kenneth Carlsson" userId="310488c31dab302b" providerId="LiveId" clId="{FC3343B9-965B-4B18-8B02-D43557B017B3}" dt="2023-10-06T13:49:58.991" v="78" actId="14100"/>
        <pc:sldMkLst>
          <pc:docMk/>
          <pc:sldMk cId="2723305190" sldId="322"/>
        </pc:sldMkLst>
        <pc:graphicFrameChg chg="mod">
          <ac:chgData name="Kenneth Carlsson" userId="310488c31dab302b" providerId="LiveId" clId="{FC3343B9-965B-4B18-8B02-D43557B017B3}" dt="2023-10-06T13:49:58.991" v="78" actId="14100"/>
          <ac:graphicFrameMkLst>
            <pc:docMk/>
            <pc:sldMk cId="2723305190" sldId="322"/>
            <ac:graphicFrameMk id="5" creationId="{A97CE84F-79C2-4A8A-B7AD-8FEE0448974F}"/>
          </ac:graphicFrameMkLst>
        </pc:graphicFrameChg>
        <pc:picChg chg="add mod">
          <ac:chgData name="Kenneth Carlsson" userId="310488c31dab302b" providerId="LiveId" clId="{FC3343B9-965B-4B18-8B02-D43557B017B3}" dt="2023-10-06T13:49:52.123" v="77"/>
          <ac:picMkLst>
            <pc:docMk/>
            <pc:sldMk cId="2723305190" sldId="322"/>
            <ac:picMk id="4" creationId="{0269CA3D-D220-62C5-E618-26F948F3DD24}"/>
          </ac:picMkLst>
        </pc:picChg>
      </pc:sldChg>
      <pc:sldChg chg="addSp modSp">
        <pc:chgData name="Kenneth Carlsson" userId="310488c31dab302b" providerId="LiveId" clId="{FC3343B9-965B-4B18-8B02-D43557B017B3}" dt="2023-10-06T13:50:02.382" v="79"/>
        <pc:sldMkLst>
          <pc:docMk/>
          <pc:sldMk cId="2723305190" sldId="323"/>
        </pc:sldMkLst>
        <pc:picChg chg="add mod">
          <ac:chgData name="Kenneth Carlsson" userId="310488c31dab302b" providerId="LiveId" clId="{FC3343B9-965B-4B18-8B02-D43557B017B3}" dt="2023-10-06T13:50:02.382" v="79"/>
          <ac:picMkLst>
            <pc:docMk/>
            <pc:sldMk cId="2723305190" sldId="323"/>
            <ac:picMk id="4" creationId="{AAF746DB-4A0D-213D-E35A-0AEDB005EE77}"/>
          </ac:picMkLst>
        </pc:picChg>
      </pc:sldChg>
      <pc:sldChg chg="addSp modSp">
        <pc:chgData name="Kenneth Carlsson" userId="310488c31dab302b" providerId="LiveId" clId="{FC3343B9-965B-4B18-8B02-D43557B017B3}" dt="2023-10-06T13:50:06.477" v="80"/>
        <pc:sldMkLst>
          <pc:docMk/>
          <pc:sldMk cId="2723305190" sldId="324"/>
        </pc:sldMkLst>
        <pc:picChg chg="add mod">
          <ac:chgData name="Kenneth Carlsson" userId="310488c31dab302b" providerId="LiveId" clId="{FC3343B9-965B-4B18-8B02-D43557B017B3}" dt="2023-10-06T13:50:06.477" v="80"/>
          <ac:picMkLst>
            <pc:docMk/>
            <pc:sldMk cId="2723305190" sldId="324"/>
            <ac:picMk id="4" creationId="{E7759DDB-5F6F-7611-8873-D9C713806CB5}"/>
          </ac:picMkLst>
        </pc:picChg>
      </pc:sldChg>
      <pc:sldChg chg="addSp modSp">
        <pc:chgData name="Kenneth Carlsson" userId="310488c31dab302b" providerId="LiveId" clId="{FC3343B9-965B-4B18-8B02-D43557B017B3}" dt="2023-10-06T13:50:08.242" v="81"/>
        <pc:sldMkLst>
          <pc:docMk/>
          <pc:sldMk cId="2723305190" sldId="325"/>
        </pc:sldMkLst>
        <pc:picChg chg="add mod">
          <ac:chgData name="Kenneth Carlsson" userId="310488c31dab302b" providerId="LiveId" clId="{FC3343B9-965B-4B18-8B02-D43557B017B3}" dt="2023-10-06T13:50:08.242" v="81"/>
          <ac:picMkLst>
            <pc:docMk/>
            <pc:sldMk cId="2723305190" sldId="325"/>
            <ac:picMk id="4" creationId="{7A4A9B35-720B-FD73-EAE8-5D45D03C5594}"/>
          </ac:picMkLst>
        </pc:picChg>
      </pc:sldChg>
      <pc:sldChg chg="addSp modSp">
        <pc:chgData name="Kenneth Carlsson" userId="310488c31dab302b" providerId="LiveId" clId="{FC3343B9-965B-4B18-8B02-D43557B017B3}" dt="2023-10-06T13:50:10.274" v="82"/>
        <pc:sldMkLst>
          <pc:docMk/>
          <pc:sldMk cId="0" sldId="326"/>
        </pc:sldMkLst>
        <pc:picChg chg="add mod">
          <ac:chgData name="Kenneth Carlsson" userId="310488c31dab302b" providerId="LiveId" clId="{FC3343B9-965B-4B18-8B02-D43557B017B3}" dt="2023-10-06T13:50:10.274" v="82"/>
          <ac:picMkLst>
            <pc:docMk/>
            <pc:sldMk cId="0" sldId="326"/>
            <ac:picMk id="4" creationId="{8BBFE0E3-A6A1-B35B-2423-12ACA5186A60}"/>
          </ac:picMkLst>
        </pc:picChg>
      </pc:sldChg>
      <pc:sldChg chg="addSp modSp">
        <pc:chgData name="Kenneth Carlsson" userId="310488c31dab302b" providerId="LiveId" clId="{FC3343B9-965B-4B18-8B02-D43557B017B3}" dt="2023-10-06T13:50:12.040" v="83"/>
        <pc:sldMkLst>
          <pc:docMk/>
          <pc:sldMk cId="973886212" sldId="327"/>
        </pc:sldMkLst>
        <pc:picChg chg="add mod">
          <ac:chgData name="Kenneth Carlsson" userId="310488c31dab302b" providerId="LiveId" clId="{FC3343B9-965B-4B18-8B02-D43557B017B3}" dt="2023-10-06T13:50:12.040" v="83"/>
          <ac:picMkLst>
            <pc:docMk/>
            <pc:sldMk cId="973886212" sldId="327"/>
            <ac:picMk id="2" creationId="{B82F0B06-9AF1-7EFC-8995-D4479FD8D50E}"/>
          </ac:picMkLst>
        </pc:picChg>
      </pc:sldChg>
      <pc:sldChg chg="addSp modSp">
        <pc:chgData name="Kenneth Carlsson" userId="310488c31dab302b" providerId="LiveId" clId="{FC3343B9-965B-4B18-8B02-D43557B017B3}" dt="2023-10-06T13:50:14.729" v="84"/>
        <pc:sldMkLst>
          <pc:docMk/>
          <pc:sldMk cId="973886212" sldId="328"/>
        </pc:sldMkLst>
        <pc:picChg chg="add mod">
          <ac:chgData name="Kenneth Carlsson" userId="310488c31dab302b" providerId="LiveId" clId="{FC3343B9-965B-4B18-8B02-D43557B017B3}" dt="2023-10-06T13:50:14.729" v="84"/>
          <ac:picMkLst>
            <pc:docMk/>
            <pc:sldMk cId="973886212" sldId="328"/>
            <ac:picMk id="2" creationId="{BE82526D-B29E-840F-87AE-614E42B085CA}"/>
          </ac:picMkLst>
        </pc:picChg>
      </pc:sldChg>
      <pc:sldChg chg="addSp modSp">
        <pc:chgData name="Kenneth Carlsson" userId="310488c31dab302b" providerId="LiveId" clId="{FC3343B9-965B-4B18-8B02-D43557B017B3}" dt="2023-10-06T13:50:16.886" v="85"/>
        <pc:sldMkLst>
          <pc:docMk/>
          <pc:sldMk cId="0" sldId="329"/>
        </pc:sldMkLst>
        <pc:picChg chg="add mod">
          <ac:chgData name="Kenneth Carlsson" userId="310488c31dab302b" providerId="LiveId" clId="{FC3343B9-965B-4B18-8B02-D43557B017B3}" dt="2023-10-06T13:50:16.886" v="85"/>
          <ac:picMkLst>
            <pc:docMk/>
            <pc:sldMk cId="0" sldId="329"/>
            <ac:picMk id="4" creationId="{13BA7EA1-CEA6-42DC-6451-46A05DE6E2A5}"/>
          </ac:picMkLst>
        </pc:picChg>
      </pc:sldChg>
      <pc:sldChg chg="addSp modSp">
        <pc:chgData name="Kenneth Carlsson" userId="310488c31dab302b" providerId="LiveId" clId="{FC3343B9-965B-4B18-8B02-D43557B017B3}" dt="2023-10-06T13:50:19.264" v="86"/>
        <pc:sldMkLst>
          <pc:docMk/>
          <pc:sldMk cId="2723305190" sldId="330"/>
        </pc:sldMkLst>
        <pc:picChg chg="add mod">
          <ac:chgData name="Kenneth Carlsson" userId="310488c31dab302b" providerId="LiveId" clId="{FC3343B9-965B-4B18-8B02-D43557B017B3}" dt="2023-10-06T13:50:19.264" v="86"/>
          <ac:picMkLst>
            <pc:docMk/>
            <pc:sldMk cId="2723305190" sldId="330"/>
            <ac:picMk id="4" creationId="{DF0E67C8-3259-0D0A-76EA-C7BB71008004}"/>
          </ac:picMkLst>
        </pc:picChg>
      </pc:sldChg>
      <pc:sldChg chg="addSp modSp">
        <pc:chgData name="Kenneth Carlsson" userId="310488c31dab302b" providerId="LiveId" clId="{FC3343B9-965B-4B18-8B02-D43557B017B3}" dt="2023-10-06T13:50:21.078" v="87"/>
        <pc:sldMkLst>
          <pc:docMk/>
          <pc:sldMk cId="3947086366" sldId="331"/>
        </pc:sldMkLst>
        <pc:picChg chg="add mod">
          <ac:chgData name="Kenneth Carlsson" userId="310488c31dab302b" providerId="LiveId" clId="{FC3343B9-965B-4B18-8B02-D43557B017B3}" dt="2023-10-06T13:50:21.078" v="87"/>
          <ac:picMkLst>
            <pc:docMk/>
            <pc:sldMk cId="3947086366" sldId="331"/>
            <ac:picMk id="2" creationId="{CB4EB2C7-C557-5540-0A1E-8328FF730C38}"/>
          </ac:picMkLst>
        </pc:picChg>
      </pc:sldChg>
      <pc:sldChg chg="addSp modSp">
        <pc:chgData name="Kenneth Carlsson" userId="310488c31dab302b" providerId="LiveId" clId="{FC3343B9-965B-4B18-8B02-D43557B017B3}" dt="2023-10-06T13:50:24.907" v="88"/>
        <pc:sldMkLst>
          <pc:docMk/>
          <pc:sldMk cId="2488158406" sldId="332"/>
        </pc:sldMkLst>
        <pc:picChg chg="add mod">
          <ac:chgData name="Kenneth Carlsson" userId="310488c31dab302b" providerId="LiveId" clId="{FC3343B9-965B-4B18-8B02-D43557B017B3}" dt="2023-10-06T13:50:24.907" v="88"/>
          <ac:picMkLst>
            <pc:docMk/>
            <pc:sldMk cId="2488158406" sldId="332"/>
            <ac:picMk id="4" creationId="{BF04B088-9182-3829-5F9B-09F1FB07B4D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6.xml"/><Relationship Id="rId1" Type="http://schemas.microsoft.com/office/2011/relationships/chartStyle" Target="style3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7.xml"/><Relationship Id="rId1" Type="http://schemas.microsoft.com/office/2011/relationships/chartStyle" Target="style3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30260932830226E-2"/>
          <c:y val="0.11893947198366689"/>
          <c:w val="0.9531901073677419"/>
          <c:h val="0.75376971848590268"/>
        </c:manualLayout>
      </c:layout>
      <c:lineChart>
        <c:grouping val="standard"/>
        <c:varyColors val="0"/>
        <c:ser>
          <c:idx val="0"/>
          <c:order val="0"/>
          <c:tx>
            <c:strRef>
              <c:f>Sheet1!$B$1</c:f>
              <c:strCache>
                <c:ptCount val="1"/>
                <c:pt idx="0">
                  <c:v>Höganäs Golfklubb</c:v>
                </c:pt>
              </c:strCache>
            </c:strRef>
          </c:tx>
          <c:spPr>
            <a:ln w="28575" cap="rnd">
              <a:solidFill>
                <a:srgbClr val="ED7D31"/>
              </a:solidFill>
              <a:round/>
            </a:ln>
            <a:effectLst/>
          </c:spPr>
          <c:marker>
            <c:symbol val="circle"/>
            <c:size val="8"/>
            <c:spPr>
              <a:solidFill>
                <a:srgbClr val="ED7D31"/>
              </a:solidFill>
              <a:ln w="9525">
                <a:noFill/>
              </a:ln>
              <a:effectLst/>
            </c:spPr>
          </c:marker>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47</c:v>
                </c:pt>
                <c:pt idx="1">
                  <c:v>44</c:v>
                </c:pt>
                <c:pt idx="2">
                  <c:v>48</c:v>
                </c:pt>
                <c:pt idx="3">
                  <c:v>45</c:v>
                </c:pt>
                <c:pt idx="4">
                  <c:v>50</c:v>
                </c:pt>
                <c:pt idx="5">
                  <c:v>57</c:v>
                </c:pt>
              </c:numCache>
            </c:numRef>
          </c:val>
          <c:smooth val="0"/>
          <c:extLst>
            <c:ext xmlns:c16="http://schemas.microsoft.com/office/drawing/2014/chart" uri="{C3380CC4-5D6E-409C-BE32-E72D297353CC}">
              <c16:uniqueId val="{00000000-BD60-49AA-BF62-2DB690F5A520}"/>
            </c:ext>
          </c:extLst>
        </c:ser>
        <c:ser>
          <c:idx val="1"/>
          <c:order val="1"/>
          <c:tx>
            <c:strRef>
              <c:f>Sheet1!$C$1</c:f>
              <c:strCache>
                <c:ptCount val="1"/>
                <c:pt idx="0">
                  <c:v>National Benchmark</c:v>
                </c:pt>
              </c:strCache>
            </c:strRef>
          </c:tx>
          <c:spPr>
            <a:ln w="28575" cap="rnd">
              <a:solidFill>
                <a:srgbClr val="283444"/>
              </a:solidFill>
              <a:round/>
            </a:ln>
            <a:effectLst/>
          </c:spPr>
          <c:marker>
            <c:symbol val="circle"/>
            <c:size val="8"/>
            <c:spPr>
              <a:solidFill>
                <a:srgbClr val="283444"/>
              </a:solidFill>
              <a:ln w="9525">
                <a:noFill/>
              </a:ln>
              <a:effectLst/>
            </c:spPr>
          </c:marker>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General</c:formatCode>
                <c:ptCount val="6"/>
                <c:pt idx="0">
                  <c:v>46</c:v>
                </c:pt>
                <c:pt idx="1">
                  <c:v>45</c:v>
                </c:pt>
                <c:pt idx="2">
                  <c:v>46</c:v>
                </c:pt>
                <c:pt idx="3">
                  <c:v>42</c:v>
                </c:pt>
                <c:pt idx="4">
                  <c:v>40</c:v>
                </c:pt>
                <c:pt idx="5">
                  <c:v>40</c:v>
                </c:pt>
              </c:numCache>
            </c:numRef>
          </c:val>
          <c:smooth val="0"/>
          <c:extLst>
            <c:ext xmlns:c16="http://schemas.microsoft.com/office/drawing/2014/chart" uri="{C3380CC4-5D6E-409C-BE32-E72D297353CC}">
              <c16:uniqueId val="{00000001-BD60-49AA-BF62-2DB690F5A520}"/>
            </c:ext>
          </c:extLst>
        </c:ser>
        <c:dLbls>
          <c:showLegendKey val="0"/>
          <c:showVal val="0"/>
          <c:showCatName val="0"/>
          <c:showSerName val="0"/>
          <c:showPercent val="0"/>
          <c:showBubbleSize val="0"/>
        </c:dLbls>
        <c:marker val="1"/>
        <c:smooth val="0"/>
        <c:axId val="627320336"/>
        <c:axId val="627329336"/>
      </c:lineChart>
      <c:catAx>
        <c:axId val="62732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627329336"/>
        <c:crosses val="autoZero"/>
        <c:auto val="1"/>
        <c:lblAlgn val="ctr"/>
        <c:lblOffset val="100"/>
        <c:noMultiLvlLbl val="0"/>
      </c:catAx>
      <c:valAx>
        <c:axId val="627329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27320336"/>
        <c:crosses val="autoZero"/>
        <c:crossBetween val="between"/>
        <c:majorUnit val="20"/>
        <c:minorUnit val="5"/>
      </c:valAx>
      <c:spPr>
        <a:noFill/>
        <a:ln>
          <a:noFill/>
        </a:ln>
        <a:effectLst/>
      </c:spPr>
    </c:plotArea>
    <c:legend>
      <c:legendPos val="b"/>
      <c:layout>
        <c:manualLayout>
          <c:xMode val="edge"/>
          <c:yMode val="edge"/>
          <c:x val="0.69900883778903566"/>
          <c:y val="2.837437621613989E-2"/>
          <c:w val="0.28475932560572725"/>
          <c:h val="6.7912565440122877E-2"/>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Vet inte</c:v>
                </c:pt>
              </c:strCache>
            </c:strRef>
          </c:cat>
          <c:val>
            <c:numRef>
              <c:f>Sheet1!$B$2:$B$4</c:f>
              <c:numCache>
                <c:formatCode>0.00</c:formatCode>
                <c:ptCount val="3"/>
                <c:pt idx="0">
                  <c:v>0.95</c:v>
                </c:pt>
                <c:pt idx="1">
                  <c:v>0.04</c:v>
                </c:pt>
                <c:pt idx="2">
                  <c:v>0.01</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Vet inte</c:v>
                </c:pt>
              </c:strCache>
            </c:strRef>
          </c:cat>
          <c:val>
            <c:numRef>
              <c:f>Sheet1!$C$2:$C$4</c:f>
              <c:numCache>
                <c:formatCode>0.00</c:formatCode>
                <c:ptCount val="3"/>
                <c:pt idx="0">
                  <c:v>0.93</c:v>
                </c:pt>
                <c:pt idx="1">
                  <c:v>7.0000000000000007E-2</c:v>
                </c:pt>
                <c:pt idx="2">
                  <c:v>0</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Utslagsplatserna är i bra skick</c:v>
                </c:pt>
                <c:pt idx="1">
                  <c:v>Fairways är i bra skick</c:v>
                </c:pt>
                <c:pt idx="2">
                  <c:v>Ruffen har en passande svårighetsgrad</c:v>
                </c:pt>
                <c:pt idx="3">
                  <c:v>Bunkrarna är i bra skick</c:v>
                </c:pt>
                <c:pt idx="4">
                  <c:v>Bunkrarna är "lagom" svåra</c:v>
                </c:pt>
                <c:pt idx="5">
                  <c:v>Greenerna är jämna och bollen rullar ”som den ska”</c:v>
                </c:pt>
                <c:pt idx="6">
                  <c:v>Greenernas hastighet är lagom</c:v>
                </c:pt>
                <c:pt idx="7">
                  <c:v>Greenerna är likvärdiga (samma hastighet och hårdhet)</c:v>
                </c:pt>
                <c:pt idx="8">
                  <c:v>Som helhet är banan fin och välskött</c:v>
                </c:pt>
                <c:pt idx="9">
                  <c:v>Banan är rolig att spela</c:v>
                </c:pt>
                <c:pt idx="10">
                  <c:v>Banans design och skötsel gör det lätt att hitta bollen</c:v>
                </c:pt>
                <c:pt idx="11">
                  <c:v>Klubben informerar bra om arbeten på banan</c:v>
                </c:pt>
                <c:pt idx="12">
                  <c:v>Avståndsmarkeringarna på banan är bra</c:v>
                </c:pt>
              </c:strCache>
            </c:strRef>
          </c:cat>
          <c:val>
            <c:numRef>
              <c:f>Sheet1!$B$2:$B$14</c:f>
              <c:numCache>
                <c:formatCode>General</c:formatCode>
                <c:ptCount val="13"/>
                <c:pt idx="0">
                  <c:v>81</c:v>
                </c:pt>
                <c:pt idx="1">
                  <c:v>85</c:v>
                </c:pt>
                <c:pt idx="2">
                  <c:v>83</c:v>
                </c:pt>
                <c:pt idx="3">
                  <c:v>77</c:v>
                </c:pt>
                <c:pt idx="4">
                  <c:v>79</c:v>
                </c:pt>
                <c:pt idx="5">
                  <c:v>87</c:v>
                </c:pt>
                <c:pt idx="6">
                  <c:v>84</c:v>
                </c:pt>
                <c:pt idx="7">
                  <c:v>83</c:v>
                </c:pt>
                <c:pt idx="8">
                  <c:v>92</c:v>
                </c:pt>
                <c:pt idx="9">
                  <c:v>86</c:v>
                </c:pt>
                <c:pt idx="10">
                  <c:v>82</c:v>
                </c:pt>
                <c:pt idx="11">
                  <c:v>88</c:v>
                </c:pt>
                <c:pt idx="12">
                  <c:v>83</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Utslagsplatserna är i bra skick</c:v>
                </c:pt>
                <c:pt idx="1">
                  <c:v>Fairways är i bra skick</c:v>
                </c:pt>
                <c:pt idx="2">
                  <c:v>Ruffen har en passande svårighetsgrad</c:v>
                </c:pt>
                <c:pt idx="3">
                  <c:v>Bunkrarna är i bra skick</c:v>
                </c:pt>
                <c:pt idx="4">
                  <c:v>Bunkrarna är "lagom" svåra</c:v>
                </c:pt>
                <c:pt idx="5">
                  <c:v>Greenerna är jämna och bollen rullar ”som den ska”</c:v>
                </c:pt>
                <c:pt idx="6">
                  <c:v>Greenernas hastighet är lagom</c:v>
                </c:pt>
                <c:pt idx="7">
                  <c:v>Greenerna är likvärdiga (samma hastighet och hårdhet)</c:v>
                </c:pt>
                <c:pt idx="8">
                  <c:v>Som helhet är banan fin och välskött</c:v>
                </c:pt>
                <c:pt idx="9">
                  <c:v>Banan är rolig att spela</c:v>
                </c:pt>
                <c:pt idx="10">
                  <c:v>Banans design och skötsel gör det lätt att hitta bollen</c:v>
                </c:pt>
                <c:pt idx="11">
                  <c:v>Klubben informerar bra om arbeten på banan</c:v>
                </c:pt>
                <c:pt idx="12">
                  <c:v>Avståndsmarkeringarna på banan är bra</c:v>
                </c:pt>
              </c:strCache>
            </c:strRef>
          </c:cat>
          <c:val>
            <c:numRef>
              <c:f>Sheet1!$C$2:$C$14</c:f>
              <c:numCache>
                <c:formatCode>General</c:formatCode>
                <c:ptCount val="13"/>
                <c:pt idx="0">
                  <c:v>70</c:v>
                </c:pt>
                <c:pt idx="1">
                  <c:v>72</c:v>
                </c:pt>
                <c:pt idx="2">
                  <c:v>74</c:v>
                </c:pt>
                <c:pt idx="3">
                  <c:v>61</c:v>
                </c:pt>
                <c:pt idx="4">
                  <c:v>70</c:v>
                </c:pt>
                <c:pt idx="5">
                  <c:v>74</c:v>
                </c:pt>
                <c:pt idx="6">
                  <c:v>75</c:v>
                </c:pt>
                <c:pt idx="7">
                  <c:v>72</c:v>
                </c:pt>
                <c:pt idx="8">
                  <c:v>80</c:v>
                </c:pt>
                <c:pt idx="9">
                  <c:v>84</c:v>
                </c:pt>
                <c:pt idx="10">
                  <c:v>74</c:v>
                </c:pt>
                <c:pt idx="11">
                  <c:v>77</c:v>
                </c:pt>
                <c:pt idx="12">
                  <c:v>75</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29FA3DF2-9D2C-4F9E-9AAD-49BF2BC70BB7}"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D4AD9C18-5AEC-4962-9B0E-348F986B4C6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AF548B03-A669-4F18-BE41-E8C790C311BC}"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E793DD76-A81A-4355-B4FC-335CC4EE2668}"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3F91B5B8-EB4B-42EE-8FE9-BD1DDC91C8C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6C405876-90F5-48DC-96F5-86A710AA5C6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FBFC9F52-1357-46A7-8AB3-51812A4EFA5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4B5C1FC1-539C-444C-AE2A-8C20E47CF158}"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98F-4B82-9BB3-8A5BF183EA4D}"/>
                </c:ext>
              </c:extLst>
            </c:dLbl>
            <c:dLbl>
              <c:idx val="8"/>
              <c:tx>
                <c:rich>
                  <a:bodyPr/>
                  <a:lstStyle/>
                  <a:p>
                    <a:fld id="{85874ABB-7694-4F5F-B88B-6AC32160B7F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9C-43EA-923D-19301714667C}"/>
                </c:ext>
              </c:extLst>
            </c:dLbl>
            <c:dLbl>
              <c:idx val="9"/>
              <c:tx>
                <c:rich>
                  <a:bodyPr/>
                  <a:lstStyle/>
                  <a:p>
                    <a:fld id="{B58A8455-3D57-4439-A919-5888225211A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9C-43EA-923D-19301714667C}"/>
                </c:ext>
              </c:extLst>
            </c:dLbl>
            <c:dLbl>
              <c:idx val="10"/>
              <c:tx>
                <c:rich>
                  <a:bodyPr/>
                  <a:lstStyle/>
                  <a:p>
                    <a:fld id="{0669A2B7-36BE-4BC6-A572-E01F3622C0B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9C-43EA-923D-19301714667C}"/>
                </c:ext>
              </c:extLst>
            </c:dLbl>
            <c:dLbl>
              <c:idx val="11"/>
              <c:tx>
                <c:rich>
                  <a:bodyPr/>
                  <a:lstStyle/>
                  <a:p>
                    <a:fld id="{D0753C62-D110-4705-9FA6-9DD7A82937BD}"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09C-43EA-923D-19301714667C}"/>
                </c:ext>
              </c:extLst>
            </c:dLbl>
            <c:dLbl>
              <c:idx val="12"/>
              <c:tx>
                <c:rich>
                  <a:bodyPr/>
                  <a:lstStyle/>
                  <a:p>
                    <a:fld id="{04B09C1A-BA3E-4AFE-9673-907C9DF46F5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09C-43EA-923D-19301714667C}"/>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13"/>
                <c:pt idx="0">
                  <c:v>0.51995957999999998</c:v>
                </c:pt>
                <c:pt idx="1">
                  <c:v>0.47917929999999997</c:v>
                </c:pt>
                <c:pt idx="2">
                  <c:v>0.46860448999999998</c:v>
                </c:pt>
                <c:pt idx="3">
                  <c:v>0.45662448</c:v>
                </c:pt>
                <c:pt idx="4">
                  <c:v>0.44485884999999997</c:v>
                </c:pt>
                <c:pt idx="5">
                  <c:v>0.42941245</c:v>
                </c:pt>
                <c:pt idx="6">
                  <c:v>0.42747727000000002</c:v>
                </c:pt>
                <c:pt idx="7">
                  <c:v>0.57932033999999999</c:v>
                </c:pt>
                <c:pt idx="8">
                  <c:v>0.55071685999999997</c:v>
                </c:pt>
                <c:pt idx="9">
                  <c:v>0.52782525999999996</c:v>
                </c:pt>
                <c:pt idx="10">
                  <c:v>0.45789253000000002</c:v>
                </c:pt>
                <c:pt idx="11">
                  <c:v>0.39438962</c:v>
                </c:pt>
                <c:pt idx="12">
                  <c:v>0.31880352000000001</c:v>
                </c:pt>
              </c:numCache>
            </c:numRef>
          </c:xVal>
          <c:yVal>
            <c:numRef>
              <c:f>TP!$C$2:$C$14</c:f>
              <c:numCache>
                <c:formatCode>General</c:formatCode>
                <c:ptCount val="13"/>
                <c:pt idx="0">
                  <c:v>84.5642</c:v>
                </c:pt>
                <c:pt idx="1">
                  <c:v>82.784599999999998</c:v>
                </c:pt>
                <c:pt idx="2">
                  <c:v>81.683499999999995</c:v>
                </c:pt>
                <c:pt idx="3">
                  <c:v>76.700299999999999</c:v>
                </c:pt>
                <c:pt idx="4">
                  <c:v>84.156400000000005</c:v>
                </c:pt>
                <c:pt idx="5">
                  <c:v>83.436899999999994</c:v>
                </c:pt>
                <c:pt idx="6">
                  <c:v>81.171000000000006</c:v>
                </c:pt>
                <c:pt idx="7">
                  <c:v>91.732799999999997</c:v>
                </c:pt>
                <c:pt idx="8">
                  <c:v>85.581999999999994</c:v>
                </c:pt>
                <c:pt idx="9">
                  <c:v>88.408799999999999</c:v>
                </c:pt>
                <c:pt idx="10">
                  <c:v>87.416300000000007</c:v>
                </c:pt>
                <c:pt idx="11">
                  <c:v>78.781800000000004</c:v>
                </c:pt>
                <c:pt idx="12">
                  <c:v>82.638900000000007</c:v>
                </c:pt>
              </c:numCache>
            </c:numRef>
          </c:yVal>
          <c:smooth val="0"/>
          <c:extLst>
            <c:ext xmlns:c15="http://schemas.microsoft.com/office/drawing/2012/chart" uri="{02D57815-91ED-43cb-92C2-25804820EDAC}">
              <c15:datalabelsRange>
                <c15:f>TP!$A$2:$A$14</c15:f>
                <c15:dlblRangeCache>
                  <c:ptCount val="13"/>
                  <c:pt idx="0">
                    <c:v>1</c:v>
                  </c:pt>
                  <c:pt idx="1">
                    <c:v>2</c:v>
                  </c:pt>
                  <c:pt idx="2">
                    <c:v>3</c:v>
                  </c:pt>
                  <c:pt idx="3">
                    <c:v>4</c:v>
                  </c:pt>
                  <c:pt idx="4">
                    <c:v>5</c:v>
                  </c:pt>
                  <c:pt idx="5">
                    <c:v>6</c:v>
                  </c:pt>
                  <c:pt idx="6">
                    <c:v>7</c:v>
                  </c:pt>
                  <c:pt idx="7">
                    <c:v>8</c:v>
                  </c:pt>
                  <c:pt idx="8">
                    <c:v>9</c:v>
                  </c:pt>
                  <c:pt idx="9">
                    <c:v>10</c:v>
                  </c:pt>
                  <c:pt idx="10">
                    <c:v>11</c:v>
                  </c:pt>
                  <c:pt idx="11">
                    <c:v>12</c:v>
                  </c:pt>
                  <c:pt idx="12">
                    <c:v>13</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50</c:v>
              </c:pt>
              <c:pt idx="1">
                <c:v>50</c:v>
              </c:pt>
              <c:pt idx="2">
                <c:v>50</c:v>
              </c:pt>
              <c:pt idx="3">
                <c:v>50</c:v>
              </c:pt>
              <c:pt idx="4">
                <c:v>50</c:v>
              </c:pt>
              <c:pt idx="5">
                <c:v>50</c:v>
              </c:pt>
              <c:pt idx="6">
                <c:v>50</c:v>
              </c:pt>
              <c:pt idx="7">
                <c:v>50</c:v>
              </c:pt>
              <c:pt idx="8">
                <c:v>50</c:v>
              </c:pt>
              <c:pt idx="9">
                <c:v>50</c:v>
              </c:pt>
              <c:pt idx="10">
                <c:v>50</c:v>
              </c:pt>
              <c:pt idx="11">
                <c:v>50</c:v>
              </c:pt>
              <c:pt idx="12">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50</c:v>
              </c:pt>
              <c:pt idx="1">
                <c:v>50</c:v>
              </c:pt>
              <c:pt idx="2">
                <c:v>50</c:v>
              </c:pt>
              <c:pt idx="3">
                <c:v>50</c:v>
              </c:pt>
              <c:pt idx="4">
                <c:v>50</c:v>
              </c:pt>
              <c:pt idx="5">
                <c:v>50</c:v>
              </c:pt>
              <c:pt idx="6">
                <c:v>50</c:v>
              </c:pt>
              <c:pt idx="7">
                <c:v>50</c:v>
              </c:pt>
              <c:pt idx="8">
                <c:v>50</c:v>
              </c:pt>
              <c:pt idx="9">
                <c:v>50</c:v>
              </c:pt>
              <c:pt idx="10">
                <c:v>50</c:v>
              </c:pt>
              <c:pt idx="11">
                <c:v>50</c:v>
              </c:pt>
              <c:pt idx="12">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65</c:v>
              </c:pt>
              <c:pt idx="1">
                <c:v>65</c:v>
              </c:pt>
              <c:pt idx="2">
                <c:v>65</c:v>
              </c:pt>
              <c:pt idx="3">
                <c:v>65</c:v>
              </c:pt>
              <c:pt idx="4">
                <c:v>65</c:v>
              </c:pt>
              <c:pt idx="5">
                <c:v>65</c:v>
              </c:pt>
              <c:pt idx="6">
                <c:v>65</c:v>
              </c:pt>
              <c:pt idx="7">
                <c:v>65</c:v>
              </c:pt>
              <c:pt idx="8">
                <c:v>65</c:v>
              </c:pt>
              <c:pt idx="9">
                <c:v>65</c:v>
              </c:pt>
              <c:pt idx="10">
                <c:v>65</c:v>
              </c:pt>
              <c:pt idx="11">
                <c:v>65</c:v>
              </c:pt>
              <c:pt idx="12">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75</c:v>
              </c:pt>
              <c:pt idx="1">
                <c:v>75</c:v>
              </c:pt>
              <c:pt idx="2">
                <c:v>75</c:v>
              </c:pt>
              <c:pt idx="3">
                <c:v>75</c:v>
              </c:pt>
              <c:pt idx="4">
                <c:v>75</c:v>
              </c:pt>
              <c:pt idx="5">
                <c:v>75</c:v>
              </c:pt>
              <c:pt idx="6">
                <c:v>75</c:v>
              </c:pt>
              <c:pt idx="7">
                <c:v>75</c:v>
              </c:pt>
              <c:pt idx="8">
                <c:v>75</c:v>
              </c:pt>
              <c:pt idx="9">
                <c:v>75</c:v>
              </c:pt>
              <c:pt idx="10">
                <c:v>75</c:v>
              </c:pt>
              <c:pt idx="11">
                <c:v>75</c:v>
              </c:pt>
              <c:pt idx="12">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85</c:v>
              </c:pt>
              <c:pt idx="1">
                <c:v>85</c:v>
              </c:pt>
              <c:pt idx="2">
                <c:v>85</c:v>
              </c:pt>
              <c:pt idx="3">
                <c:v>85</c:v>
              </c:pt>
              <c:pt idx="4">
                <c:v>85</c:v>
              </c:pt>
              <c:pt idx="5">
                <c:v>85</c:v>
              </c:pt>
              <c:pt idx="6">
                <c:v>85</c:v>
              </c:pt>
              <c:pt idx="7">
                <c:v>85</c:v>
              </c:pt>
              <c:pt idx="8">
                <c:v>85</c:v>
              </c:pt>
              <c:pt idx="9">
                <c:v>85</c:v>
              </c:pt>
              <c:pt idx="10">
                <c:v>85</c:v>
              </c:pt>
              <c:pt idx="11">
                <c:v>85</c:v>
              </c:pt>
              <c:pt idx="12">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13"/>
              <c:pt idx="0">
                <c:v>0.2</c:v>
              </c:pt>
              <c:pt idx="1">
                <c:v>0.57932033999999999</c:v>
              </c:pt>
              <c:pt idx="2">
                <c:v>0.57932033999999999</c:v>
              </c:pt>
              <c:pt idx="3">
                <c:v>0.57932033999999999</c:v>
              </c:pt>
              <c:pt idx="4">
                <c:v>0.57932033999999999</c:v>
              </c:pt>
              <c:pt idx="5">
                <c:v>0.57932033999999999</c:v>
              </c:pt>
              <c:pt idx="6">
                <c:v>0.57932033999999999</c:v>
              </c:pt>
              <c:pt idx="7">
                <c:v>0.57932033999999999</c:v>
              </c:pt>
              <c:pt idx="8">
                <c:v>0.57932033999999999</c:v>
              </c:pt>
              <c:pt idx="9">
                <c:v>0.57932033999999999</c:v>
              </c:pt>
              <c:pt idx="10">
                <c:v>0.57932033999999999</c:v>
              </c:pt>
              <c:pt idx="11">
                <c:v>0.57932033999999999</c:v>
              </c:pt>
              <c:pt idx="12">
                <c:v>0.57932033999999999</c:v>
              </c:pt>
            </c:numLit>
          </c:xVal>
          <c:yVal>
            <c:numLit>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13"/>
              <c:pt idx="0">
                <c:v>0.3</c:v>
              </c:pt>
              <c:pt idx="1">
                <c:v>0.3</c:v>
              </c:pt>
              <c:pt idx="2">
                <c:v>0.3</c:v>
              </c:pt>
              <c:pt idx="3">
                <c:v>0.3</c:v>
              </c:pt>
              <c:pt idx="4">
                <c:v>0.3</c:v>
              </c:pt>
              <c:pt idx="5">
                <c:v>0.3</c:v>
              </c:pt>
              <c:pt idx="6">
                <c:v>0.3</c:v>
              </c:pt>
              <c:pt idx="7">
                <c:v>0.3</c:v>
              </c:pt>
              <c:pt idx="8">
                <c:v>0.3</c:v>
              </c:pt>
              <c:pt idx="9">
                <c:v>0.3</c:v>
              </c:pt>
              <c:pt idx="10">
                <c:v>0.3</c:v>
              </c:pt>
              <c:pt idx="11">
                <c:v>0.3</c:v>
              </c:pt>
              <c:pt idx="12">
                <c:v>0.3</c:v>
              </c:pt>
            </c:numLit>
          </c:xVal>
          <c:yVal>
            <c:numLit>
              <c:formatCode>General</c:formatCode>
              <c:ptCount val="13"/>
              <c:pt idx="0">
                <c:v>50</c:v>
              </c:pt>
              <c:pt idx="1">
                <c:v>100</c:v>
              </c:pt>
              <c:pt idx="2">
                <c:v>100</c:v>
              </c:pt>
              <c:pt idx="3">
                <c:v>100</c:v>
              </c:pt>
              <c:pt idx="4">
                <c:v>100</c:v>
              </c:pt>
              <c:pt idx="5">
                <c:v>100</c:v>
              </c:pt>
              <c:pt idx="6">
                <c:v>100</c:v>
              </c:pt>
              <c:pt idx="7">
                <c:v>100</c:v>
              </c:pt>
              <c:pt idx="8">
                <c:v>100</c:v>
              </c:pt>
              <c:pt idx="9">
                <c:v>100</c:v>
              </c:pt>
              <c:pt idx="10">
                <c:v>100</c:v>
              </c:pt>
              <c:pt idx="11">
                <c:v>100</c:v>
              </c:pt>
              <c:pt idx="12">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13"/>
              <c:pt idx="0">
                <c:v>0.4</c:v>
              </c:pt>
              <c:pt idx="1">
                <c:v>0.4</c:v>
              </c:pt>
              <c:pt idx="2">
                <c:v>0.4</c:v>
              </c:pt>
              <c:pt idx="3">
                <c:v>0.4</c:v>
              </c:pt>
              <c:pt idx="4">
                <c:v>0.4</c:v>
              </c:pt>
              <c:pt idx="5">
                <c:v>0.4</c:v>
              </c:pt>
              <c:pt idx="6">
                <c:v>0.4</c:v>
              </c:pt>
              <c:pt idx="7">
                <c:v>0.4</c:v>
              </c:pt>
              <c:pt idx="8">
                <c:v>0.4</c:v>
              </c:pt>
              <c:pt idx="9">
                <c:v>0.4</c:v>
              </c:pt>
              <c:pt idx="10">
                <c:v>0.4</c:v>
              </c:pt>
              <c:pt idx="11">
                <c:v>0.4</c:v>
              </c:pt>
              <c:pt idx="12">
                <c:v>0.4</c:v>
              </c:pt>
            </c:numLit>
          </c:xVal>
          <c:yVal>
            <c:numLit>
              <c:formatCode>General</c:formatCode>
              <c:ptCount val="13"/>
              <c:pt idx="0">
                <c:v>50</c:v>
              </c:pt>
              <c:pt idx="1">
                <c:v>100</c:v>
              </c:pt>
              <c:pt idx="2">
                <c:v>100</c:v>
              </c:pt>
              <c:pt idx="3">
                <c:v>100</c:v>
              </c:pt>
              <c:pt idx="4">
                <c:v>100</c:v>
              </c:pt>
              <c:pt idx="5">
                <c:v>100</c:v>
              </c:pt>
              <c:pt idx="6">
                <c:v>100</c:v>
              </c:pt>
              <c:pt idx="7">
                <c:v>100</c:v>
              </c:pt>
              <c:pt idx="8">
                <c:v>100</c:v>
              </c:pt>
              <c:pt idx="9">
                <c:v>100</c:v>
              </c:pt>
              <c:pt idx="10">
                <c:v>100</c:v>
              </c:pt>
              <c:pt idx="11">
                <c:v>100</c:v>
              </c:pt>
              <c:pt idx="12">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57932033999999999"/>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Klubbaktiv</c:v>
                </c:pt>
                <c:pt idx="1">
                  <c:v>Klubboberoende</c:v>
                </c:pt>
              </c:strCache>
            </c:strRef>
          </c:cat>
          <c:val>
            <c:numRef>
              <c:f>Sheet1!$B$2:$B$3</c:f>
              <c:numCache>
                <c:formatCode>0.00</c:formatCode>
                <c:ptCount val="2"/>
                <c:pt idx="0">
                  <c:v>0.45</c:v>
                </c:pt>
                <c:pt idx="1">
                  <c:v>0.55000000000000004</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Klubbaktiv</c:v>
                </c:pt>
                <c:pt idx="1">
                  <c:v>Klubboberoende</c:v>
                </c:pt>
              </c:strCache>
            </c:strRef>
          </c:cat>
          <c:val>
            <c:numRef>
              <c:f>Sheet1!$C$2:$C$3</c:f>
              <c:numCache>
                <c:formatCode>0.00</c:formatCode>
                <c:ptCount val="2"/>
                <c:pt idx="0">
                  <c:v>0.31</c:v>
                </c:pt>
                <c:pt idx="1">
                  <c:v>0.69</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Sheet1!$B$2:$B$3</c:f>
              <c:numCache>
                <c:formatCode>0.00</c:formatCode>
                <c:ptCount val="2"/>
                <c:pt idx="0">
                  <c:v>0.31</c:v>
                </c:pt>
                <c:pt idx="1">
                  <c:v>0.69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Sheet1!$C$2:$C$3</c:f>
              <c:numCache>
                <c:formatCode>0.00</c:formatCode>
                <c:ptCount val="2"/>
                <c:pt idx="0">
                  <c:v>0.3</c:v>
                </c:pt>
                <c:pt idx="1">
                  <c:v>0.7</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Individuella tävlingar</c:v>
                </c:pt>
                <c:pt idx="1">
                  <c:v>Tävlingar arrangerade av en kommitté/ sektion i klubben</c:v>
                </c:pt>
                <c:pt idx="2">
                  <c:v>Partävlingar, typ scramble/ bästboll eller liknande</c:v>
                </c:pt>
                <c:pt idx="3">
                  <c:v>Olottade tävlingar, med vafri starttid och spelpartner</c:v>
                </c:pt>
                <c:pt idx="4">
                  <c:v>Kompistävlingar utanför klubbens regi</c:v>
                </c:pt>
                <c:pt idx="5">
                  <c:v>Vill inte tävla alls</c:v>
                </c:pt>
              </c:strCache>
            </c:strRef>
          </c:cat>
          <c:val>
            <c:numRef>
              <c:f>Sheet1!$B$2:$B$7</c:f>
              <c:numCache>
                <c:formatCode>0.00</c:formatCode>
                <c:ptCount val="6"/>
                <c:pt idx="0">
                  <c:v>0.18</c:v>
                </c:pt>
                <c:pt idx="1">
                  <c:v>0.15</c:v>
                </c:pt>
                <c:pt idx="2">
                  <c:v>0.15</c:v>
                </c:pt>
                <c:pt idx="3">
                  <c:v>0</c:v>
                </c:pt>
                <c:pt idx="4">
                  <c:v>0.33</c:v>
                </c:pt>
                <c:pt idx="5">
                  <c:v>0.39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Individuella tävlingar</c:v>
                </c:pt>
                <c:pt idx="1">
                  <c:v>Tävlingar arrangerade av en kommitté/ sektion i klubben</c:v>
                </c:pt>
                <c:pt idx="2">
                  <c:v>Partävlingar, typ scramble/ bästboll eller liknande</c:v>
                </c:pt>
                <c:pt idx="3">
                  <c:v>Olottade tävlingar, med vafri starttid och spelpartner</c:v>
                </c:pt>
                <c:pt idx="4">
                  <c:v>Kompistävlingar utanför klubbens regi</c:v>
                </c:pt>
                <c:pt idx="5">
                  <c:v>Vill inte tävla alls</c:v>
                </c:pt>
              </c:strCache>
            </c:strRef>
          </c:cat>
          <c:val>
            <c:numRef>
              <c:f>Sheet1!$C$2:$C$7</c:f>
              <c:numCache>
                <c:formatCode>0.00</c:formatCode>
                <c:ptCount val="6"/>
                <c:pt idx="0">
                  <c:v>0.27</c:v>
                </c:pt>
                <c:pt idx="1">
                  <c:v>0.14000000000000001</c:v>
                </c:pt>
                <c:pt idx="2">
                  <c:v>0.41</c:v>
                </c:pt>
                <c:pt idx="3">
                  <c:v>0.06</c:v>
                </c:pt>
                <c:pt idx="4">
                  <c:v>0.28999999999999998</c:v>
                </c:pt>
                <c:pt idx="5">
                  <c:v>0.25</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Klubben har en atmosfär som jag uppskattar</c:v>
                </c:pt>
                <c:pt idx="1">
                  <c:v>Jag trivs som medlem i klubben</c:v>
                </c:pt>
                <c:pt idx="2">
                  <c:v>Medlemmar möter varandra på ett öppet och positivt sätt</c:v>
                </c:pt>
                <c:pt idx="3">
                  <c:v>Jag känner mig del i ett socialt nätverk på klubben</c:v>
                </c:pt>
                <c:pt idx="4">
                  <c:v>Klubben erbjuder möjlighet att bli del i ett socialt närverk</c:v>
                </c:pt>
                <c:pt idx="5">
                  <c:v>Förutom tävlingar erbjuder klubben aktiviteter som passar mig</c:v>
                </c:pt>
                <c:pt idx="6">
                  <c:v>Klubben har tävlingar som passar mig</c:v>
                </c:pt>
                <c:pt idx="7">
                  <c:v>Antalet tävlingar är lagom i förhållande till möjlighet för sällskapsspel</c:v>
                </c:pt>
              </c:strCache>
            </c:strRef>
          </c:cat>
          <c:val>
            <c:numRef>
              <c:f>Sheet1!$B$2:$B$9</c:f>
              <c:numCache>
                <c:formatCode>General</c:formatCode>
                <c:ptCount val="8"/>
                <c:pt idx="0">
                  <c:v>88</c:v>
                </c:pt>
                <c:pt idx="1">
                  <c:v>90</c:v>
                </c:pt>
                <c:pt idx="2">
                  <c:v>88</c:v>
                </c:pt>
                <c:pt idx="3">
                  <c:v>76</c:v>
                </c:pt>
                <c:pt idx="4">
                  <c:v>86</c:v>
                </c:pt>
                <c:pt idx="5">
                  <c:v>67</c:v>
                </c:pt>
                <c:pt idx="6">
                  <c:v>75</c:v>
                </c:pt>
                <c:pt idx="7">
                  <c:v>78</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Klubben har en atmosfär som jag uppskattar</c:v>
                </c:pt>
                <c:pt idx="1">
                  <c:v>Jag trivs som medlem i klubben</c:v>
                </c:pt>
                <c:pt idx="2">
                  <c:v>Medlemmar möter varandra på ett öppet och positivt sätt</c:v>
                </c:pt>
                <c:pt idx="3">
                  <c:v>Jag känner mig del i ett socialt nätverk på klubben</c:v>
                </c:pt>
                <c:pt idx="4">
                  <c:v>Klubben erbjuder möjlighet att bli del i ett socialt närverk</c:v>
                </c:pt>
                <c:pt idx="5">
                  <c:v>Förutom tävlingar erbjuder klubben aktiviteter som passar mig</c:v>
                </c:pt>
                <c:pt idx="6">
                  <c:v>Klubben har tävlingar som passar mig</c:v>
                </c:pt>
                <c:pt idx="7">
                  <c:v>Antalet tävlingar är lagom i förhållande till möjlighet för sällskapsspel</c:v>
                </c:pt>
              </c:strCache>
            </c:strRef>
          </c:cat>
          <c:val>
            <c:numRef>
              <c:f>Sheet1!$C$2:$C$9</c:f>
              <c:numCache>
                <c:formatCode>General</c:formatCode>
                <c:ptCount val="8"/>
                <c:pt idx="0">
                  <c:v>81</c:v>
                </c:pt>
                <c:pt idx="1">
                  <c:v>84</c:v>
                </c:pt>
                <c:pt idx="2">
                  <c:v>83</c:v>
                </c:pt>
                <c:pt idx="3">
                  <c:v>68</c:v>
                </c:pt>
                <c:pt idx="4">
                  <c:v>75</c:v>
                </c:pt>
                <c:pt idx="5">
                  <c:v>58</c:v>
                </c:pt>
                <c:pt idx="6">
                  <c:v>67</c:v>
                </c:pt>
                <c:pt idx="7">
                  <c:v>70</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021A5BEB-BD45-4296-A15B-CC81A99D9A54}"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A2D2034F-F733-4A23-BB3F-3FD8E5A4057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40B36088-1E42-45CC-AC38-9D9638CE9BF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9418D312-1DF5-40E8-B17C-54796E6C215C}"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B200E64E-E25F-4742-96E6-36C8457C74F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5E24D835-FC36-46DC-B60E-013E12076BD7}"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79C74AD9-5488-483C-8DFF-DAB6B8ECC4A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245B56FA-F8C1-46C4-8EC6-58DCFDF8604C}"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98F-4B82-9BB3-8A5BF183EA4D}"/>
                </c:ext>
              </c:extLst>
            </c:dLbl>
            <c:dLbl>
              <c:idx val="8"/>
              <c:tx>
                <c:rich>
                  <a:bodyPr/>
                  <a:lstStyle/>
                  <a:p>
                    <a:fld id="{F7EA73A8-824D-4F9F-AFC3-8D1AC6448E57}"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4FF-4BBA-8E1B-C67BE2DC5988}"/>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9"/>
                <c:pt idx="0">
                  <c:v>0.49572031999999999</c:v>
                </c:pt>
                <c:pt idx="1">
                  <c:v>0.47586737000000001</c:v>
                </c:pt>
                <c:pt idx="2">
                  <c:v>0.46498078999999998</c:v>
                </c:pt>
                <c:pt idx="3">
                  <c:v>0.38132426000000003</c:v>
                </c:pt>
                <c:pt idx="4">
                  <c:v>0.19669547000000001</c:v>
                </c:pt>
                <c:pt idx="5">
                  <c:v>0.71248308999999999</c:v>
                </c:pt>
                <c:pt idx="6">
                  <c:v>0.68454954000000001</c:v>
                </c:pt>
                <c:pt idx="7">
                  <c:v>0.58284027999999999</c:v>
                </c:pt>
                <c:pt idx="8">
                  <c:v>0.56901460999999998</c:v>
                </c:pt>
              </c:numCache>
            </c:numRef>
          </c:xVal>
          <c:yVal>
            <c:numRef>
              <c:f>TP!$C$2:$C$10</c:f>
              <c:numCache>
                <c:formatCode>General</c:formatCode>
                <c:ptCount val="9"/>
                <c:pt idx="0">
                  <c:v>66.8459</c:v>
                </c:pt>
                <c:pt idx="1">
                  <c:v>78.333299999999994</c:v>
                </c:pt>
                <c:pt idx="2">
                  <c:v>76.296300000000002</c:v>
                </c:pt>
                <c:pt idx="3">
                  <c:v>74.615399999999994</c:v>
                </c:pt>
                <c:pt idx="4">
                  <c:v>61.792099999999998</c:v>
                </c:pt>
                <c:pt idx="5">
                  <c:v>90.269599999999997</c:v>
                </c:pt>
                <c:pt idx="6">
                  <c:v>88.090500000000006</c:v>
                </c:pt>
                <c:pt idx="7">
                  <c:v>85.555599999999998</c:v>
                </c:pt>
                <c:pt idx="8">
                  <c:v>87.884900000000002</c:v>
                </c:pt>
              </c:numCache>
            </c:numRef>
          </c:yVal>
          <c:smooth val="0"/>
          <c:extLst>
            <c:ext xmlns:c15="http://schemas.microsoft.com/office/drawing/2012/chart" uri="{02D57815-91ED-43cb-92C2-25804820EDAC}">
              <c15:datalabelsRange>
                <c15:f>TP!$A$2:$A$10</c15:f>
                <c15:dlblRangeCache>
                  <c:ptCount val="9"/>
                  <c:pt idx="0">
                    <c:v>1</c:v>
                  </c:pt>
                  <c:pt idx="1">
                    <c:v>2</c:v>
                  </c:pt>
                  <c:pt idx="2">
                    <c:v>3</c:v>
                  </c:pt>
                  <c:pt idx="3">
                    <c:v>4</c:v>
                  </c:pt>
                  <c:pt idx="4">
                    <c:v>5</c:v>
                  </c:pt>
                  <c:pt idx="5">
                    <c:v>6</c:v>
                  </c:pt>
                  <c:pt idx="6">
                    <c:v>7</c:v>
                  </c:pt>
                  <c:pt idx="7">
                    <c:v>8</c:v>
                  </c:pt>
                  <c:pt idx="8">
                    <c:v>9</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50</c:v>
              </c:pt>
              <c:pt idx="1">
                <c:v>50</c:v>
              </c:pt>
              <c:pt idx="2">
                <c:v>50</c:v>
              </c:pt>
              <c:pt idx="3">
                <c:v>50</c:v>
              </c:pt>
              <c:pt idx="4">
                <c:v>50</c:v>
              </c:pt>
              <c:pt idx="5">
                <c:v>50</c:v>
              </c:pt>
              <c:pt idx="6">
                <c:v>50</c:v>
              </c:pt>
              <c:pt idx="7">
                <c:v>50</c:v>
              </c:pt>
              <c:pt idx="8">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50</c:v>
              </c:pt>
              <c:pt idx="1">
                <c:v>50</c:v>
              </c:pt>
              <c:pt idx="2">
                <c:v>50</c:v>
              </c:pt>
              <c:pt idx="3">
                <c:v>50</c:v>
              </c:pt>
              <c:pt idx="4">
                <c:v>50</c:v>
              </c:pt>
              <c:pt idx="5">
                <c:v>50</c:v>
              </c:pt>
              <c:pt idx="6">
                <c:v>50</c:v>
              </c:pt>
              <c:pt idx="7">
                <c:v>50</c:v>
              </c:pt>
              <c:pt idx="8">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65</c:v>
              </c:pt>
              <c:pt idx="1">
                <c:v>65</c:v>
              </c:pt>
              <c:pt idx="2">
                <c:v>65</c:v>
              </c:pt>
              <c:pt idx="3">
                <c:v>65</c:v>
              </c:pt>
              <c:pt idx="4">
                <c:v>65</c:v>
              </c:pt>
              <c:pt idx="5">
                <c:v>65</c:v>
              </c:pt>
              <c:pt idx="6">
                <c:v>65</c:v>
              </c:pt>
              <c:pt idx="7">
                <c:v>65</c:v>
              </c:pt>
              <c:pt idx="8">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75</c:v>
              </c:pt>
              <c:pt idx="1">
                <c:v>75</c:v>
              </c:pt>
              <c:pt idx="2">
                <c:v>75</c:v>
              </c:pt>
              <c:pt idx="3">
                <c:v>75</c:v>
              </c:pt>
              <c:pt idx="4">
                <c:v>75</c:v>
              </c:pt>
              <c:pt idx="5">
                <c:v>75</c:v>
              </c:pt>
              <c:pt idx="6">
                <c:v>75</c:v>
              </c:pt>
              <c:pt idx="7">
                <c:v>75</c:v>
              </c:pt>
              <c:pt idx="8">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85</c:v>
              </c:pt>
              <c:pt idx="1">
                <c:v>85</c:v>
              </c:pt>
              <c:pt idx="2">
                <c:v>85</c:v>
              </c:pt>
              <c:pt idx="3">
                <c:v>85</c:v>
              </c:pt>
              <c:pt idx="4">
                <c:v>85</c:v>
              </c:pt>
              <c:pt idx="5">
                <c:v>85</c:v>
              </c:pt>
              <c:pt idx="6">
                <c:v>85</c:v>
              </c:pt>
              <c:pt idx="7">
                <c:v>85</c:v>
              </c:pt>
              <c:pt idx="8">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9"/>
              <c:pt idx="0">
                <c:v>0.19669547000000001</c:v>
              </c:pt>
              <c:pt idx="1">
                <c:v>0.71248308999999999</c:v>
              </c:pt>
              <c:pt idx="2">
                <c:v>0.71248308999999999</c:v>
              </c:pt>
              <c:pt idx="3">
                <c:v>0.71248308999999999</c:v>
              </c:pt>
              <c:pt idx="4">
                <c:v>0.71248308999999999</c:v>
              </c:pt>
              <c:pt idx="5">
                <c:v>0.71248308999999999</c:v>
              </c:pt>
              <c:pt idx="6">
                <c:v>0.71248308999999999</c:v>
              </c:pt>
              <c:pt idx="7">
                <c:v>0.71248308999999999</c:v>
              </c:pt>
              <c:pt idx="8">
                <c:v>0.71248308999999999</c:v>
              </c:pt>
            </c:numLit>
          </c:xVal>
          <c:yVal>
            <c:numLit>
              <c:formatCode>General</c:formatCode>
              <c:ptCount val="9"/>
              <c:pt idx="0">
                <c:v>100</c:v>
              </c:pt>
              <c:pt idx="1">
                <c:v>100</c:v>
              </c:pt>
              <c:pt idx="2">
                <c:v>100</c:v>
              </c:pt>
              <c:pt idx="3">
                <c:v>100</c:v>
              </c:pt>
              <c:pt idx="4">
                <c:v>100</c:v>
              </c:pt>
              <c:pt idx="5">
                <c:v>100</c:v>
              </c:pt>
              <c:pt idx="6">
                <c:v>100</c:v>
              </c:pt>
              <c:pt idx="7">
                <c:v>100</c:v>
              </c:pt>
              <c:pt idx="8">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9"/>
              <c:pt idx="0">
                <c:v>0.3</c:v>
              </c:pt>
              <c:pt idx="1">
                <c:v>0.3</c:v>
              </c:pt>
              <c:pt idx="2">
                <c:v>0.3</c:v>
              </c:pt>
              <c:pt idx="3">
                <c:v>0.3</c:v>
              </c:pt>
              <c:pt idx="4">
                <c:v>0.3</c:v>
              </c:pt>
              <c:pt idx="5">
                <c:v>0.3</c:v>
              </c:pt>
              <c:pt idx="6">
                <c:v>0.3</c:v>
              </c:pt>
              <c:pt idx="7">
                <c:v>0.3</c:v>
              </c:pt>
              <c:pt idx="8">
                <c:v>0.3</c:v>
              </c:pt>
            </c:numLit>
          </c:xVal>
          <c:yVal>
            <c:numLit>
              <c:formatCode>General</c:formatCode>
              <c:ptCount val="9"/>
              <c:pt idx="0">
                <c:v>50</c:v>
              </c:pt>
              <c:pt idx="1">
                <c:v>100</c:v>
              </c:pt>
              <c:pt idx="2">
                <c:v>100</c:v>
              </c:pt>
              <c:pt idx="3">
                <c:v>100</c:v>
              </c:pt>
              <c:pt idx="4">
                <c:v>100</c:v>
              </c:pt>
              <c:pt idx="5">
                <c:v>100</c:v>
              </c:pt>
              <c:pt idx="6">
                <c:v>100</c:v>
              </c:pt>
              <c:pt idx="7">
                <c:v>100</c:v>
              </c:pt>
              <c:pt idx="8">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9"/>
              <c:pt idx="0">
                <c:v>0.4</c:v>
              </c:pt>
              <c:pt idx="1">
                <c:v>0.4</c:v>
              </c:pt>
              <c:pt idx="2">
                <c:v>0.4</c:v>
              </c:pt>
              <c:pt idx="3">
                <c:v>0.4</c:v>
              </c:pt>
              <c:pt idx="4">
                <c:v>0.4</c:v>
              </c:pt>
              <c:pt idx="5">
                <c:v>0.4</c:v>
              </c:pt>
              <c:pt idx="6">
                <c:v>0.4</c:v>
              </c:pt>
              <c:pt idx="7">
                <c:v>0.4</c:v>
              </c:pt>
              <c:pt idx="8">
                <c:v>0.4</c:v>
              </c:pt>
            </c:numLit>
          </c:xVal>
          <c:yVal>
            <c:numLit>
              <c:formatCode>General</c:formatCode>
              <c:ptCount val="9"/>
              <c:pt idx="0">
                <c:v>50</c:v>
              </c:pt>
              <c:pt idx="1">
                <c:v>100</c:v>
              </c:pt>
              <c:pt idx="2">
                <c:v>100</c:v>
              </c:pt>
              <c:pt idx="3">
                <c:v>100</c:v>
              </c:pt>
              <c:pt idx="4">
                <c:v>100</c:v>
              </c:pt>
              <c:pt idx="5">
                <c:v>100</c:v>
              </c:pt>
              <c:pt idx="6">
                <c:v>100</c:v>
              </c:pt>
              <c:pt idx="7">
                <c:v>100</c:v>
              </c:pt>
              <c:pt idx="8">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71248308999999999"/>
          <c:min val="0.19669547000000001"/>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Kiosken lever upp till mina förväntningar</c:v>
                </c:pt>
                <c:pt idx="1">
                  <c:v>Kioskens öppettider passar mina behov</c:v>
                </c:pt>
                <c:pt idx="2">
                  <c:v>Utbudet i kiosken är tillräckligt varierat</c:v>
                </c:pt>
                <c:pt idx="3">
                  <c:v>Betjäning och service i kiosken är bra</c:v>
                </c:pt>
                <c:pt idx="4">
                  <c:v>Prisnivån i kiosken är rimlig i förhållande till utbud och kvalitet</c:v>
                </c:pt>
              </c:strCache>
            </c:strRef>
          </c:cat>
          <c:val>
            <c:numRef>
              <c:f>Sheet1!$B$2:$B$6</c:f>
              <c:numCache>
                <c:formatCode>General</c:formatCode>
                <c:ptCount val="5"/>
                <c:pt idx="0">
                  <c:v>74</c:v>
                </c:pt>
                <c:pt idx="1">
                  <c:v>78</c:v>
                </c:pt>
                <c:pt idx="2">
                  <c:v>73</c:v>
                </c:pt>
                <c:pt idx="3">
                  <c:v>76</c:v>
                </c:pt>
                <c:pt idx="4">
                  <c:v>82</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Kiosken lever upp till mina förväntningar</c:v>
                </c:pt>
                <c:pt idx="1">
                  <c:v>Kioskens öppettider passar mina behov</c:v>
                </c:pt>
                <c:pt idx="2">
                  <c:v>Utbudet i kiosken är tillräckligt varierat</c:v>
                </c:pt>
                <c:pt idx="3">
                  <c:v>Betjäning och service i kiosken är bra</c:v>
                </c:pt>
                <c:pt idx="4">
                  <c:v>Prisnivån i kiosken är rimlig i förhållande till utbud och kvalitet</c:v>
                </c:pt>
              </c:strCache>
            </c:strRef>
          </c:cat>
          <c:val>
            <c:numRef>
              <c:f>Sheet1!$C$2:$C$6</c:f>
              <c:numCache>
                <c:formatCode>General</c:formatCode>
                <c:ptCount val="5"/>
                <c:pt idx="0">
                  <c:v>66</c:v>
                </c:pt>
                <c:pt idx="1">
                  <c:v>71</c:v>
                </c:pt>
                <c:pt idx="2">
                  <c:v>65</c:v>
                </c:pt>
                <c:pt idx="3">
                  <c:v>70</c:v>
                </c:pt>
                <c:pt idx="4">
                  <c:v>66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7003E2B8-17D7-4FD0-A5F1-7F1371E94E2D}"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4B4AB69F-8BF9-4179-A561-D6244C6B8DB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C58BF37F-2D9A-48E5-85D7-DBF737A71C9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79025A16-8192-42AA-8980-DA841BC8281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BADC7282-2621-4777-A693-63A1D7A065F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D45A93B3-6FFA-E844-94FE-A9E109C52A5F}"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98F-4B82-9BB3-8A5BF183EA4D}"/>
                </c:ext>
              </c:extLst>
            </c:dLbl>
            <c:dLbl>
              <c:idx val="6"/>
              <c:tx>
                <c:rich>
                  <a:bodyPr/>
                  <a:lstStyle/>
                  <a:p>
                    <a:fld id="{21D82457-660B-AF48-B072-C65A2BE0503B}"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98F-4B82-9BB3-8A5BF183EA4D}"/>
                </c:ext>
              </c:extLst>
            </c:dLbl>
            <c:dLbl>
              <c:idx val="7"/>
              <c:tx>
                <c:rich>
                  <a:bodyPr/>
                  <a:lstStyle/>
                  <a:p>
                    <a:fld id="{31C47B41-416F-2845-B005-98F7D1E2B6EA}"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5"/>
                <c:pt idx="0">
                  <c:v>0.38169584000000001</c:v>
                </c:pt>
                <c:pt idx="1">
                  <c:v>0.34018484999999998</c:v>
                </c:pt>
                <c:pt idx="2">
                  <c:v>0.32447452999999998</c:v>
                </c:pt>
                <c:pt idx="3">
                  <c:v>0.27561901</c:v>
                </c:pt>
                <c:pt idx="4">
                  <c:v>0.18180992000000001</c:v>
                </c:pt>
              </c:numCache>
            </c:numRef>
          </c:xVal>
          <c:yVal>
            <c:numRef>
              <c:f>TP!$C$2:$C$6</c:f>
              <c:numCache>
                <c:formatCode>General</c:formatCode>
                <c:ptCount val="5"/>
                <c:pt idx="0">
                  <c:v>76.368200000000002</c:v>
                </c:pt>
                <c:pt idx="1">
                  <c:v>81.745999999999995</c:v>
                </c:pt>
                <c:pt idx="2">
                  <c:v>78.254000000000005</c:v>
                </c:pt>
                <c:pt idx="3">
                  <c:v>73.771699999999996</c:v>
                </c:pt>
                <c:pt idx="4">
                  <c:v>73.115799999999993</c:v>
                </c:pt>
              </c:numCache>
            </c:numRef>
          </c:yVal>
          <c:smooth val="0"/>
          <c:extLst>
            <c:ext xmlns:c15="http://schemas.microsoft.com/office/drawing/2012/chart" uri="{02D57815-91ED-43cb-92C2-25804820EDAC}">
              <c15:datalabelsRange>
                <c15:f>TP!$A$2:$A$6</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5"/>
              <c:pt idx="0">
                <c:v>0.18180992000000001</c:v>
              </c:pt>
              <c:pt idx="1">
                <c:v>0.5</c:v>
              </c:pt>
              <c:pt idx="2">
                <c:v>0.5</c:v>
              </c:pt>
              <c:pt idx="3">
                <c:v>0.5</c:v>
              </c:pt>
              <c:pt idx="4">
                <c:v>0.5</c:v>
              </c:pt>
            </c:numLit>
          </c:xVal>
          <c:yVal>
            <c:numLit>
              <c:formatCode>General</c:formatCode>
              <c:ptCount val="5"/>
              <c:pt idx="0">
                <c:v>50</c:v>
              </c:pt>
              <c:pt idx="1">
                <c:v>50</c:v>
              </c:pt>
              <c:pt idx="2">
                <c:v>50</c:v>
              </c:pt>
              <c:pt idx="3">
                <c:v>50</c:v>
              </c:pt>
              <c:pt idx="4">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0.18180992000000001</c:v>
              </c:pt>
              <c:pt idx="1">
                <c:v>0.5</c:v>
              </c:pt>
              <c:pt idx="2">
                <c:v>0.5</c:v>
              </c:pt>
              <c:pt idx="3">
                <c:v>0.5</c:v>
              </c:pt>
              <c:pt idx="4">
                <c:v>0.5</c:v>
              </c:pt>
            </c:numLit>
          </c:xVal>
          <c:yVal>
            <c:numLit>
              <c:formatCode>General</c:formatCode>
              <c:ptCount val="5"/>
              <c:pt idx="0">
                <c:v>50</c:v>
              </c:pt>
              <c:pt idx="1">
                <c:v>50</c:v>
              </c:pt>
              <c:pt idx="2">
                <c:v>50</c:v>
              </c:pt>
              <c:pt idx="3">
                <c:v>50</c:v>
              </c:pt>
              <c:pt idx="4">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0.18180992000000001</c:v>
              </c:pt>
              <c:pt idx="1">
                <c:v>0.5</c:v>
              </c:pt>
              <c:pt idx="2">
                <c:v>0.5</c:v>
              </c:pt>
              <c:pt idx="3">
                <c:v>0.5</c:v>
              </c:pt>
              <c:pt idx="4">
                <c:v>0.5</c:v>
              </c:pt>
            </c:numLit>
          </c:xVal>
          <c:yVal>
            <c:numLit>
              <c:formatCode>General</c:formatCode>
              <c:ptCount val="5"/>
              <c:pt idx="0">
                <c:v>65</c:v>
              </c:pt>
              <c:pt idx="1">
                <c:v>65</c:v>
              </c:pt>
              <c:pt idx="2">
                <c:v>65</c:v>
              </c:pt>
              <c:pt idx="3">
                <c:v>65</c:v>
              </c:pt>
              <c:pt idx="4">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0.18180992000000001</c:v>
              </c:pt>
              <c:pt idx="1">
                <c:v>0.5</c:v>
              </c:pt>
              <c:pt idx="2">
                <c:v>0.5</c:v>
              </c:pt>
              <c:pt idx="3">
                <c:v>0.5</c:v>
              </c:pt>
              <c:pt idx="4">
                <c:v>0.5</c:v>
              </c:pt>
            </c:numLit>
          </c:xVal>
          <c:yVal>
            <c:numLit>
              <c:formatCode>General</c:formatCode>
              <c:ptCount val="5"/>
              <c:pt idx="0">
                <c:v>75</c:v>
              </c:pt>
              <c:pt idx="1">
                <c:v>75</c:v>
              </c:pt>
              <c:pt idx="2">
                <c:v>75</c:v>
              </c:pt>
              <c:pt idx="3">
                <c:v>75</c:v>
              </c:pt>
              <c:pt idx="4">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0.18180992000000001</c:v>
              </c:pt>
              <c:pt idx="1">
                <c:v>0.5</c:v>
              </c:pt>
              <c:pt idx="2">
                <c:v>0.5</c:v>
              </c:pt>
              <c:pt idx="3">
                <c:v>0.5</c:v>
              </c:pt>
              <c:pt idx="4">
                <c:v>0.5</c:v>
              </c:pt>
            </c:numLit>
          </c:xVal>
          <c:yVal>
            <c:numLit>
              <c:formatCode>General</c:formatCode>
              <c:ptCount val="5"/>
              <c:pt idx="0">
                <c:v>85</c:v>
              </c:pt>
              <c:pt idx="1">
                <c:v>85</c:v>
              </c:pt>
              <c:pt idx="2">
                <c:v>85</c:v>
              </c:pt>
              <c:pt idx="3">
                <c:v>85</c:v>
              </c:pt>
              <c:pt idx="4">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0.18180992000000001</c:v>
              </c:pt>
              <c:pt idx="1">
                <c:v>0.5</c:v>
              </c:pt>
              <c:pt idx="2">
                <c:v>0.5</c:v>
              </c:pt>
              <c:pt idx="3">
                <c:v>0.5</c:v>
              </c:pt>
              <c:pt idx="4">
                <c:v>0.5</c:v>
              </c:pt>
            </c:numLit>
          </c:xVal>
          <c:yVal>
            <c:numLit>
              <c:formatCode>General</c:formatCode>
              <c:ptCount val="5"/>
              <c:pt idx="0">
                <c:v>100</c:v>
              </c:pt>
              <c:pt idx="1">
                <c:v>100</c:v>
              </c:pt>
              <c:pt idx="2">
                <c:v>100</c:v>
              </c:pt>
              <c:pt idx="3">
                <c:v>100</c:v>
              </c:pt>
              <c:pt idx="4">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5"/>
              <c:pt idx="0">
                <c:v>0.3</c:v>
              </c:pt>
              <c:pt idx="1">
                <c:v>0.3</c:v>
              </c:pt>
              <c:pt idx="2">
                <c:v>0.3</c:v>
              </c:pt>
              <c:pt idx="3">
                <c:v>0.3</c:v>
              </c:pt>
              <c:pt idx="4">
                <c:v>0.3</c:v>
              </c:pt>
            </c:numLit>
          </c:xVal>
          <c:yVal>
            <c:numLit>
              <c:formatCode>General</c:formatCode>
              <c:ptCount val="5"/>
              <c:pt idx="0">
                <c:v>50</c:v>
              </c:pt>
              <c:pt idx="1">
                <c:v>100</c:v>
              </c:pt>
              <c:pt idx="2">
                <c:v>100</c:v>
              </c:pt>
              <c:pt idx="3">
                <c:v>100</c:v>
              </c:pt>
              <c:pt idx="4">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5"/>
              <c:pt idx="0">
                <c:v>0.4</c:v>
              </c:pt>
              <c:pt idx="1">
                <c:v>0.4</c:v>
              </c:pt>
              <c:pt idx="2">
                <c:v>0.4</c:v>
              </c:pt>
              <c:pt idx="3">
                <c:v>0.4</c:v>
              </c:pt>
              <c:pt idx="4">
                <c:v>0.4</c:v>
              </c:pt>
            </c:numLit>
          </c:xVal>
          <c:yVal>
            <c:numLit>
              <c:formatCode>General</c:formatCode>
              <c:ptCount val="5"/>
              <c:pt idx="0">
                <c:v>50</c:v>
              </c:pt>
              <c:pt idx="1">
                <c:v>100</c:v>
              </c:pt>
              <c:pt idx="2">
                <c:v>100</c:v>
              </c:pt>
              <c:pt idx="3">
                <c:v>100</c:v>
              </c:pt>
              <c:pt idx="4">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5"/>
          <c:min val="0.18180992000000001"/>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Bana</c:v>
                </c:pt>
                <c:pt idx="1">
                  <c:v>Klubbliv</c:v>
                </c:pt>
                <c:pt idx="2">
                  <c:v>Kiosk</c:v>
                </c:pt>
                <c:pt idx="3">
                  <c:v>Träningsområdena</c:v>
                </c:pt>
                <c:pt idx="4">
                  <c:v>Träning</c:v>
                </c:pt>
                <c:pt idx="5">
                  <c:v>Ledning</c:v>
                </c:pt>
                <c:pt idx="6">
                  <c:v>Service och upplevelse</c:v>
                </c:pt>
                <c:pt idx="7">
                  <c:v>Medlemskap och avgifter</c:v>
                </c:pt>
              </c:strCache>
            </c:strRef>
          </c:cat>
          <c:val>
            <c:numRef>
              <c:f>Sheet1!$B$2:$B$9</c:f>
              <c:numCache>
                <c:formatCode>General</c:formatCode>
                <c:ptCount val="8"/>
                <c:pt idx="0">
                  <c:v>84</c:v>
                </c:pt>
                <c:pt idx="1">
                  <c:v>79</c:v>
                </c:pt>
                <c:pt idx="2">
                  <c:v>76</c:v>
                </c:pt>
                <c:pt idx="3">
                  <c:v>85</c:v>
                </c:pt>
                <c:pt idx="4">
                  <c:v>84</c:v>
                </c:pt>
                <c:pt idx="5">
                  <c:v>81</c:v>
                </c:pt>
                <c:pt idx="6">
                  <c:v>88</c:v>
                </c:pt>
                <c:pt idx="7">
                  <c:v>85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Bana</c:v>
                </c:pt>
                <c:pt idx="1">
                  <c:v>Klubbliv</c:v>
                </c:pt>
                <c:pt idx="2">
                  <c:v>Kiosk</c:v>
                </c:pt>
                <c:pt idx="3">
                  <c:v>Träningsområdena</c:v>
                </c:pt>
                <c:pt idx="4">
                  <c:v>Träning</c:v>
                </c:pt>
                <c:pt idx="5">
                  <c:v>Ledning</c:v>
                </c:pt>
                <c:pt idx="6">
                  <c:v>Service och upplevelse</c:v>
                </c:pt>
                <c:pt idx="7">
                  <c:v>Medlemskap och avgifter</c:v>
                </c:pt>
              </c:strCache>
            </c:strRef>
          </c:cat>
          <c:val>
            <c:numRef>
              <c:f>Sheet1!$C$2:$C$9</c:f>
              <c:numCache>
                <c:formatCode>General</c:formatCode>
                <c:ptCount val="8"/>
                <c:pt idx="0">
                  <c:v>74</c:v>
                </c:pt>
                <c:pt idx="1">
                  <c:v>72</c:v>
                </c:pt>
                <c:pt idx="2">
                  <c:v>67</c:v>
                </c:pt>
                <c:pt idx="3">
                  <c:v>73</c:v>
                </c:pt>
                <c:pt idx="4">
                  <c:v>84</c:v>
                </c:pt>
                <c:pt idx="5">
                  <c:v>74</c:v>
                </c:pt>
                <c:pt idx="6">
                  <c:v>80</c:v>
                </c:pt>
                <c:pt idx="7">
                  <c:v>76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14. dag </c:v>
                </c:pt>
                <c:pt idx="3">
                  <c:v>Cirka en gång i månaden</c:v>
                </c:pt>
                <c:pt idx="4">
                  <c:v>Mindre än en gång i månaden</c:v>
                </c:pt>
                <c:pt idx="5">
                  <c:v>Aldrig</c:v>
                </c:pt>
                <c:pt idx="6">
                  <c:v>Vet inte</c:v>
                </c:pt>
              </c:strCache>
            </c:strRef>
          </c:cat>
          <c:val>
            <c:numRef>
              <c:f>Sheet1!$B$2:$B$8</c:f>
              <c:numCache>
                <c:formatCode>0.00</c:formatCode>
                <c:ptCount val="7"/>
                <c:pt idx="0">
                  <c:v>7.0000000000000007E-2</c:v>
                </c:pt>
                <c:pt idx="1">
                  <c:v>0.35</c:v>
                </c:pt>
                <c:pt idx="2">
                  <c:v>0.22</c:v>
                </c:pt>
                <c:pt idx="3">
                  <c:v>0.15</c:v>
                </c:pt>
                <c:pt idx="4">
                  <c:v>0.14000000000000001</c:v>
                </c:pt>
                <c:pt idx="5">
                  <c:v>0.05</c:v>
                </c:pt>
                <c:pt idx="6">
                  <c:v>0.03</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14. dag </c:v>
                </c:pt>
                <c:pt idx="3">
                  <c:v>Cirka en gång i månaden</c:v>
                </c:pt>
                <c:pt idx="4">
                  <c:v>Mindre än en gång i månaden</c:v>
                </c:pt>
                <c:pt idx="5">
                  <c:v>Aldrig</c:v>
                </c:pt>
                <c:pt idx="6">
                  <c:v>Vet inte</c:v>
                </c:pt>
              </c:strCache>
            </c:strRef>
          </c:cat>
          <c:val>
            <c:numRef>
              <c:f>Sheet1!$C$2:$C$8</c:f>
              <c:numCache>
                <c:formatCode>0.00</c:formatCode>
                <c:ptCount val="7"/>
                <c:pt idx="0">
                  <c:v>0.12</c:v>
                </c:pt>
                <c:pt idx="1">
                  <c:v>0.35</c:v>
                </c:pt>
                <c:pt idx="2">
                  <c:v>0.21</c:v>
                </c:pt>
                <c:pt idx="3">
                  <c:v>0.13</c:v>
                </c:pt>
                <c:pt idx="4">
                  <c:v>0.13</c:v>
                </c:pt>
                <c:pt idx="5">
                  <c:v>0.05</c:v>
                </c:pt>
                <c:pt idx="6">
                  <c:v>0.02</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Mål att sikta på på driving rangen</c:v>
                </c:pt>
                <c:pt idx="1">
                  <c:v>Mattorna på driving rangen</c:v>
                </c:pt>
                <c:pt idx="2">
                  <c:v>Bollarna på driving rangen</c:v>
                </c:pt>
                <c:pt idx="3">
                  <c:v>Inspelsgreen</c:v>
                </c:pt>
                <c:pt idx="4">
                  <c:v>Puttinggreen</c:v>
                </c:pt>
              </c:strCache>
            </c:strRef>
          </c:cat>
          <c:val>
            <c:numRef>
              <c:f>Sheet1!$B$2:$B$6</c:f>
              <c:numCache>
                <c:formatCode>General</c:formatCode>
                <c:ptCount val="5"/>
                <c:pt idx="0">
                  <c:v>83</c:v>
                </c:pt>
                <c:pt idx="1">
                  <c:v>83</c:v>
                </c:pt>
                <c:pt idx="2">
                  <c:v>87</c:v>
                </c:pt>
                <c:pt idx="3">
                  <c:v>84</c:v>
                </c:pt>
                <c:pt idx="4">
                  <c:v>89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Mål att sikta på på driving rangen</c:v>
                </c:pt>
                <c:pt idx="1">
                  <c:v>Mattorna på driving rangen</c:v>
                </c:pt>
                <c:pt idx="2">
                  <c:v>Bollarna på driving rangen</c:v>
                </c:pt>
                <c:pt idx="3">
                  <c:v>Inspelsgreen</c:v>
                </c:pt>
                <c:pt idx="4">
                  <c:v>Puttinggreen</c:v>
                </c:pt>
              </c:strCache>
            </c:strRef>
          </c:cat>
          <c:val>
            <c:numRef>
              <c:f>Sheet1!$C$2:$C$6</c:f>
              <c:numCache>
                <c:formatCode>General</c:formatCode>
                <c:ptCount val="5"/>
                <c:pt idx="0">
                  <c:v>71</c:v>
                </c:pt>
                <c:pt idx="1">
                  <c:v>73</c:v>
                </c:pt>
                <c:pt idx="2">
                  <c:v>74</c:v>
                </c:pt>
                <c:pt idx="3">
                  <c:v>71</c:v>
                </c:pt>
                <c:pt idx="4">
                  <c:v>78</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8CEB74C8-6607-46D0-8A79-161BEF574E70}"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5F6ACFBB-C2BC-4FC5-A3A2-188717EC075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AA99EE67-11B6-4C5C-8D95-0E8367FABFD9}"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6F81864B-1693-46E0-B49E-F32740DA7CE9}"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B7907A1E-2E48-402F-BEE4-1530342D8DA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D45A93B3-6FFA-E844-94FE-A9E109C52A5F}"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98F-4B82-9BB3-8A5BF183EA4D}"/>
                </c:ext>
              </c:extLst>
            </c:dLbl>
            <c:dLbl>
              <c:idx val="6"/>
              <c:tx>
                <c:rich>
                  <a:bodyPr/>
                  <a:lstStyle/>
                  <a:p>
                    <a:fld id="{21D82457-660B-AF48-B072-C65A2BE0503B}"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98F-4B82-9BB3-8A5BF183EA4D}"/>
                </c:ext>
              </c:extLst>
            </c:dLbl>
            <c:dLbl>
              <c:idx val="7"/>
              <c:tx>
                <c:rich>
                  <a:bodyPr/>
                  <a:lstStyle/>
                  <a:p>
                    <a:fld id="{31C47B41-416F-2845-B005-98F7D1E2B6EA}"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5"/>
                <c:pt idx="0">
                  <c:v>0.50772845</c:v>
                </c:pt>
                <c:pt idx="1">
                  <c:v>0.45807033000000003</c:v>
                </c:pt>
                <c:pt idx="2">
                  <c:v>0.46966819999999998</c:v>
                </c:pt>
                <c:pt idx="3">
                  <c:v>0.46074938999999998</c:v>
                </c:pt>
                <c:pt idx="4">
                  <c:v>0.31894339999999999</c:v>
                </c:pt>
              </c:numCache>
            </c:numRef>
          </c:xVal>
          <c:yVal>
            <c:numRef>
              <c:f>TP!$C$2:$C$6</c:f>
              <c:numCache>
                <c:formatCode>General</c:formatCode>
                <c:ptCount val="5"/>
                <c:pt idx="0">
                  <c:v>83.037000000000006</c:v>
                </c:pt>
                <c:pt idx="1">
                  <c:v>83.925899999999999</c:v>
                </c:pt>
                <c:pt idx="2">
                  <c:v>87.157300000000006</c:v>
                </c:pt>
                <c:pt idx="3">
                  <c:v>89.313500000000005</c:v>
                </c:pt>
                <c:pt idx="4">
                  <c:v>82.763499999999993</c:v>
                </c:pt>
              </c:numCache>
            </c:numRef>
          </c:yVal>
          <c:smooth val="0"/>
          <c:extLst>
            <c:ext xmlns:c15="http://schemas.microsoft.com/office/drawing/2012/chart" uri="{02D57815-91ED-43cb-92C2-25804820EDAC}">
              <c15:datalabelsRange>
                <c15:f>TP!$A$2:$A$6</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5"/>
              <c:pt idx="0">
                <c:v>0.2</c:v>
              </c:pt>
              <c:pt idx="1">
                <c:v>0.50772845</c:v>
              </c:pt>
              <c:pt idx="2">
                <c:v>0.50772845</c:v>
              </c:pt>
              <c:pt idx="3">
                <c:v>0.50772845</c:v>
              </c:pt>
              <c:pt idx="4">
                <c:v>0.50772845</c:v>
              </c:pt>
            </c:numLit>
          </c:xVal>
          <c:yVal>
            <c:numLit>
              <c:formatCode>General</c:formatCode>
              <c:ptCount val="5"/>
              <c:pt idx="0">
                <c:v>50</c:v>
              </c:pt>
              <c:pt idx="1">
                <c:v>50</c:v>
              </c:pt>
              <c:pt idx="2">
                <c:v>50</c:v>
              </c:pt>
              <c:pt idx="3">
                <c:v>50</c:v>
              </c:pt>
              <c:pt idx="4">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0.2</c:v>
              </c:pt>
              <c:pt idx="1">
                <c:v>0.50772845</c:v>
              </c:pt>
              <c:pt idx="2">
                <c:v>0.50772845</c:v>
              </c:pt>
              <c:pt idx="3">
                <c:v>0.50772845</c:v>
              </c:pt>
              <c:pt idx="4">
                <c:v>0.50772845</c:v>
              </c:pt>
            </c:numLit>
          </c:xVal>
          <c:yVal>
            <c:numLit>
              <c:formatCode>General</c:formatCode>
              <c:ptCount val="5"/>
              <c:pt idx="0">
                <c:v>50</c:v>
              </c:pt>
              <c:pt idx="1">
                <c:v>50</c:v>
              </c:pt>
              <c:pt idx="2">
                <c:v>50</c:v>
              </c:pt>
              <c:pt idx="3">
                <c:v>50</c:v>
              </c:pt>
              <c:pt idx="4">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0.2</c:v>
              </c:pt>
              <c:pt idx="1">
                <c:v>0.50772845</c:v>
              </c:pt>
              <c:pt idx="2">
                <c:v>0.50772845</c:v>
              </c:pt>
              <c:pt idx="3">
                <c:v>0.50772845</c:v>
              </c:pt>
              <c:pt idx="4">
                <c:v>0.50772845</c:v>
              </c:pt>
            </c:numLit>
          </c:xVal>
          <c:yVal>
            <c:numLit>
              <c:formatCode>General</c:formatCode>
              <c:ptCount val="5"/>
              <c:pt idx="0">
                <c:v>65</c:v>
              </c:pt>
              <c:pt idx="1">
                <c:v>65</c:v>
              </c:pt>
              <c:pt idx="2">
                <c:v>65</c:v>
              </c:pt>
              <c:pt idx="3">
                <c:v>65</c:v>
              </c:pt>
              <c:pt idx="4">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0.2</c:v>
              </c:pt>
              <c:pt idx="1">
                <c:v>0.50772845</c:v>
              </c:pt>
              <c:pt idx="2">
                <c:v>0.50772845</c:v>
              </c:pt>
              <c:pt idx="3">
                <c:v>0.50772845</c:v>
              </c:pt>
              <c:pt idx="4">
                <c:v>0.50772845</c:v>
              </c:pt>
            </c:numLit>
          </c:xVal>
          <c:yVal>
            <c:numLit>
              <c:formatCode>General</c:formatCode>
              <c:ptCount val="5"/>
              <c:pt idx="0">
                <c:v>75</c:v>
              </c:pt>
              <c:pt idx="1">
                <c:v>75</c:v>
              </c:pt>
              <c:pt idx="2">
                <c:v>75</c:v>
              </c:pt>
              <c:pt idx="3">
                <c:v>75</c:v>
              </c:pt>
              <c:pt idx="4">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0.2</c:v>
              </c:pt>
              <c:pt idx="1">
                <c:v>0.50772845</c:v>
              </c:pt>
              <c:pt idx="2">
                <c:v>0.50772845</c:v>
              </c:pt>
              <c:pt idx="3">
                <c:v>0.50772845</c:v>
              </c:pt>
              <c:pt idx="4">
                <c:v>0.50772845</c:v>
              </c:pt>
            </c:numLit>
          </c:xVal>
          <c:yVal>
            <c:numLit>
              <c:formatCode>General</c:formatCode>
              <c:ptCount val="5"/>
              <c:pt idx="0">
                <c:v>85</c:v>
              </c:pt>
              <c:pt idx="1">
                <c:v>85</c:v>
              </c:pt>
              <c:pt idx="2">
                <c:v>85</c:v>
              </c:pt>
              <c:pt idx="3">
                <c:v>85</c:v>
              </c:pt>
              <c:pt idx="4">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5"/>
              <c:pt idx="0">
                <c:v>0.2</c:v>
              </c:pt>
              <c:pt idx="1">
                <c:v>0.50772845</c:v>
              </c:pt>
              <c:pt idx="2">
                <c:v>0.50772845</c:v>
              </c:pt>
              <c:pt idx="3">
                <c:v>0.50772845</c:v>
              </c:pt>
              <c:pt idx="4">
                <c:v>0.50772845</c:v>
              </c:pt>
            </c:numLit>
          </c:xVal>
          <c:yVal>
            <c:numLit>
              <c:formatCode>General</c:formatCode>
              <c:ptCount val="5"/>
              <c:pt idx="0">
                <c:v>100</c:v>
              </c:pt>
              <c:pt idx="1">
                <c:v>100</c:v>
              </c:pt>
              <c:pt idx="2">
                <c:v>100</c:v>
              </c:pt>
              <c:pt idx="3">
                <c:v>100</c:v>
              </c:pt>
              <c:pt idx="4">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5"/>
              <c:pt idx="0">
                <c:v>0.3</c:v>
              </c:pt>
              <c:pt idx="1">
                <c:v>0.3</c:v>
              </c:pt>
              <c:pt idx="2">
                <c:v>0.3</c:v>
              </c:pt>
              <c:pt idx="3">
                <c:v>0.3</c:v>
              </c:pt>
              <c:pt idx="4">
                <c:v>0.3</c:v>
              </c:pt>
            </c:numLit>
          </c:xVal>
          <c:yVal>
            <c:numLit>
              <c:formatCode>General</c:formatCode>
              <c:ptCount val="5"/>
              <c:pt idx="0">
                <c:v>50</c:v>
              </c:pt>
              <c:pt idx="1">
                <c:v>100</c:v>
              </c:pt>
              <c:pt idx="2">
                <c:v>100</c:v>
              </c:pt>
              <c:pt idx="3">
                <c:v>100</c:v>
              </c:pt>
              <c:pt idx="4">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5"/>
              <c:pt idx="0">
                <c:v>0.4</c:v>
              </c:pt>
              <c:pt idx="1">
                <c:v>0.4</c:v>
              </c:pt>
              <c:pt idx="2">
                <c:v>0.4</c:v>
              </c:pt>
              <c:pt idx="3">
                <c:v>0.4</c:v>
              </c:pt>
              <c:pt idx="4">
                <c:v>0.4</c:v>
              </c:pt>
            </c:numLit>
          </c:xVal>
          <c:yVal>
            <c:numLit>
              <c:formatCode>General</c:formatCode>
              <c:ptCount val="5"/>
              <c:pt idx="0">
                <c:v>50</c:v>
              </c:pt>
              <c:pt idx="1">
                <c:v>100</c:v>
              </c:pt>
              <c:pt idx="2">
                <c:v>100</c:v>
              </c:pt>
              <c:pt idx="3">
                <c:v>100</c:v>
              </c:pt>
              <c:pt idx="4">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50772845"/>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 - en eller två gånger det senaste året</c:v>
                </c:pt>
                <c:pt idx="1">
                  <c:v>Ja - tre eller fyra gånger det senaste året</c:v>
                </c:pt>
                <c:pt idx="2">
                  <c:v>Ja - fem eller sex gånger det senaste året</c:v>
                </c:pt>
                <c:pt idx="3">
                  <c:v>Ja - sju till tio gånger det senaste året</c:v>
                </c:pt>
                <c:pt idx="4">
                  <c:v>Ja - mer än tio gånger det senaste året</c:v>
                </c:pt>
                <c:pt idx="5">
                  <c:v>Nej</c:v>
                </c:pt>
                <c:pt idx="6">
                  <c:v>Vet inte</c:v>
                </c:pt>
              </c:strCache>
            </c:strRef>
          </c:cat>
          <c:val>
            <c:numRef>
              <c:f>Sheet1!$B$2:$B$8</c:f>
              <c:numCache>
                <c:formatCode>0.00</c:formatCode>
                <c:ptCount val="7"/>
                <c:pt idx="0">
                  <c:v>0.22</c:v>
                </c:pt>
                <c:pt idx="1">
                  <c:v>0.03</c:v>
                </c:pt>
                <c:pt idx="2">
                  <c:v>0.02</c:v>
                </c:pt>
                <c:pt idx="3">
                  <c:v>0</c:v>
                </c:pt>
                <c:pt idx="4">
                  <c:v>0</c:v>
                </c:pt>
                <c:pt idx="5">
                  <c:v>0.72</c:v>
                </c:pt>
                <c:pt idx="6">
                  <c:v>0.01</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 - en eller två gånger det senaste året</c:v>
                </c:pt>
                <c:pt idx="1">
                  <c:v>Ja - tre eller fyra gånger det senaste året</c:v>
                </c:pt>
                <c:pt idx="2">
                  <c:v>Ja - fem eller sex gånger det senaste året</c:v>
                </c:pt>
                <c:pt idx="3">
                  <c:v>Ja - sju till tio gånger det senaste året</c:v>
                </c:pt>
                <c:pt idx="4">
                  <c:v>Ja - mer än tio gånger det senaste året</c:v>
                </c:pt>
                <c:pt idx="5">
                  <c:v>Nej</c:v>
                </c:pt>
                <c:pt idx="6">
                  <c:v>Vet inte</c:v>
                </c:pt>
              </c:strCache>
            </c:strRef>
          </c:cat>
          <c:val>
            <c:numRef>
              <c:f>Sheet1!$C$2:$C$8</c:f>
              <c:numCache>
                <c:formatCode>0.00</c:formatCode>
                <c:ptCount val="7"/>
                <c:pt idx="0">
                  <c:v>0.15</c:v>
                </c:pt>
                <c:pt idx="1">
                  <c:v>0.04</c:v>
                </c:pt>
                <c:pt idx="2">
                  <c:v>0.02</c:v>
                </c:pt>
                <c:pt idx="3">
                  <c:v>0.01</c:v>
                </c:pt>
                <c:pt idx="4">
                  <c:v>0.01</c:v>
                </c:pt>
                <c:pt idx="5">
                  <c:v>0.76</c:v>
                </c:pt>
                <c:pt idx="6">
                  <c:v>0</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Har inte haft tid</c:v>
                </c:pt>
                <c:pt idx="1">
                  <c:v>Jag tror inte att det kommer att förbättra mitt spel</c:v>
                </c:pt>
                <c:pt idx="2">
                  <c:v>Jag har bara inte fått det gjort</c:v>
                </c:pt>
                <c:pt idx="3">
                  <c:v>Det är för dyrt</c:v>
                </c:pt>
                <c:pt idx="4">
                  <c:v>Det finns ingen möjlighet till den typen av träning jag behöver (gruppträning, individuell träning, videofilmning, Trackman)</c:v>
                </c:pt>
                <c:pt idx="5">
                  <c:v>Använder en annan tränare</c:v>
                </c:pt>
                <c:pt idx="6">
                  <c:v>Jag föredrar att träna själv</c:v>
                </c:pt>
                <c:pt idx="7">
                  <c:v>Jag känner att jag är för gammal för att träningen ska ha någon effekt</c:v>
                </c:pt>
                <c:pt idx="8">
                  <c:v>Andra orsaker</c:v>
                </c:pt>
              </c:strCache>
            </c:strRef>
          </c:cat>
          <c:val>
            <c:numRef>
              <c:f>Sheet1!$B$2:$B$10</c:f>
              <c:numCache>
                <c:formatCode>0.00</c:formatCode>
                <c:ptCount val="9"/>
                <c:pt idx="0">
                  <c:v>0.17</c:v>
                </c:pt>
                <c:pt idx="1">
                  <c:v>0.03</c:v>
                </c:pt>
                <c:pt idx="2">
                  <c:v>0.24</c:v>
                </c:pt>
                <c:pt idx="3">
                  <c:v>7.0000000000000007E-2</c:v>
                </c:pt>
                <c:pt idx="4">
                  <c:v>0.01</c:v>
                </c:pt>
                <c:pt idx="5">
                  <c:v>0.09</c:v>
                </c:pt>
                <c:pt idx="6">
                  <c:v>0.21</c:v>
                </c:pt>
                <c:pt idx="7">
                  <c:v>0.16</c:v>
                </c:pt>
                <c:pt idx="8">
                  <c:v>0.16</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Har inte haft tid</c:v>
                </c:pt>
                <c:pt idx="1">
                  <c:v>Jag tror inte att det kommer att förbättra mitt spel</c:v>
                </c:pt>
                <c:pt idx="2">
                  <c:v>Jag har bara inte fått det gjort</c:v>
                </c:pt>
                <c:pt idx="3">
                  <c:v>Det är för dyrt</c:v>
                </c:pt>
                <c:pt idx="4">
                  <c:v>Det finns ingen möjlighet till den typen av träning jag behöver (gruppträning, individuell träning, videofilmning, Trackman)</c:v>
                </c:pt>
                <c:pt idx="5">
                  <c:v>Använder en annan tränare</c:v>
                </c:pt>
                <c:pt idx="6">
                  <c:v>Jag föredrar att träna själv</c:v>
                </c:pt>
                <c:pt idx="7">
                  <c:v>Jag känner att jag är för gammal för att träningen ska ha någon effekt</c:v>
                </c:pt>
                <c:pt idx="8">
                  <c:v>Andra orsaker</c:v>
                </c:pt>
              </c:strCache>
            </c:strRef>
          </c:cat>
          <c:val>
            <c:numRef>
              <c:f>Sheet1!$C$2:$C$10</c:f>
              <c:numCache>
                <c:formatCode>0.00</c:formatCode>
                <c:ptCount val="9"/>
                <c:pt idx="0">
                  <c:v>0.19</c:v>
                </c:pt>
                <c:pt idx="1">
                  <c:v>0.06</c:v>
                </c:pt>
                <c:pt idx="2">
                  <c:v>0.27</c:v>
                </c:pt>
                <c:pt idx="3">
                  <c:v>7.0000000000000007E-2</c:v>
                </c:pt>
                <c:pt idx="4">
                  <c:v>0.01</c:v>
                </c:pt>
                <c:pt idx="5">
                  <c:v>0.08</c:v>
                </c:pt>
                <c:pt idx="6">
                  <c:v>0.26</c:v>
                </c:pt>
                <c:pt idx="7">
                  <c:v>0.12</c:v>
                </c:pt>
                <c:pt idx="8">
                  <c:v>0.15</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Negativ</c:v>
                </c:pt>
                <c:pt idx="1">
                  <c:v>Passiv</c:v>
                </c:pt>
                <c:pt idx="2">
                  <c:v>Positiv</c:v>
                </c:pt>
              </c:strCache>
            </c:strRef>
          </c:cat>
          <c:val>
            <c:numRef>
              <c:f>Sheet1!$B$2:$B$4</c:f>
              <c:numCache>
                <c:formatCode>0.00</c:formatCode>
                <c:ptCount val="3"/>
                <c:pt idx="0">
                  <c:v>7.0000000000000007E-2</c:v>
                </c:pt>
                <c:pt idx="1">
                  <c:v>0.24</c:v>
                </c:pt>
                <c:pt idx="2">
                  <c:v>0.69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Negativ</c:v>
                </c:pt>
                <c:pt idx="1">
                  <c:v>Passiv</c:v>
                </c:pt>
                <c:pt idx="2">
                  <c:v>Positiv</c:v>
                </c:pt>
              </c:strCache>
            </c:strRef>
          </c:cat>
          <c:val>
            <c:numRef>
              <c:f>Sheet1!$C$2:$C$4</c:f>
              <c:numCache>
                <c:formatCode>0.00</c:formatCode>
                <c:ptCount val="3"/>
                <c:pt idx="0">
                  <c:v>0.1</c:v>
                </c:pt>
                <c:pt idx="1">
                  <c:v>0.3</c:v>
                </c:pt>
                <c:pt idx="2">
                  <c:v>0.6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Net Promoter Score</c:v>
                </c:pt>
              </c:strCache>
            </c:strRef>
          </c:cat>
          <c:val>
            <c:numRef>
              <c:f>Sheet1!$B$2:$B$2</c:f>
              <c:numCache>
                <c:formatCode>General</c:formatCode>
                <c:ptCount val="1"/>
                <c:pt idx="0">
                  <c:v>62</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Net Promoter Score</c:v>
                </c:pt>
              </c:strCache>
            </c:strRef>
          </c:cat>
          <c:val>
            <c:numRef>
              <c:f>Sheet1!$C$2:$C$2</c:f>
              <c:numCache>
                <c:formatCode>General</c:formatCode>
                <c:ptCount val="1"/>
                <c:pt idx="0">
                  <c:v>49.96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Oklart</c:v>
                </c:pt>
              </c:strCache>
            </c:strRef>
          </c:cat>
          <c:val>
            <c:numRef>
              <c:f>Sheet1!$B$2:$B$4</c:f>
              <c:numCache>
                <c:formatCode>0.00</c:formatCode>
                <c:ptCount val="3"/>
                <c:pt idx="0">
                  <c:v>0.26</c:v>
                </c:pt>
                <c:pt idx="1">
                  <c:v>0.71</c:v>
                </c:pt>
                <c:pt idx="2">
                  <c:v>0.03</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Oklart</c:v>
                </c:pt>
              </c:strCache>
            </c:strRef>
          </c:cat>
          <c:val>
            <c:numRef>
              <c:f>Sheet1!$C$2:$C$4</c:f>
              <c:numCache>
                <c:formatCode>0.00</c:formatCode>
                <c:ptCount val="3"/>
                <c:pt idx="0">
                  <c:v>0.28999999999999998</c:v>
                </c:pt>
                <c:pt idx="1">
                  <c:v>0.69</c:v>
                </c:pt>
                <c:pt idx="2">
                  <c:v>0.03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Förbättrar mitt golfspel</c:v>
                </c:pt>
                <c:pt idx="1">
                  <c:v>Pedagogiska och intressanta lektioner</c:v>
                </c:pt>
                <c:pt idx="2">
                  <c:v>Uppmärksam och serviceinriktad</c:v>
                </c:pt>
                <c:pt idx="3">
                  <c:v>Det är enkelt att boka lektion</c:v>
                </c:pt>
                <c:pt idx="4">
                  <c:v>Rimlig prisnivå</c:v>
                </c:pt>
                <c:pt idx="5">
                  <c:v>Bra och varierat träningsutbud</c:v>
                </c:pt>
                <c:pt idx="6">
                  <c:v>Bidrar positivt till klimatet på klubben</c:v>
                </c:pt>
              </c:strCache>
            </c:strRef>
          </c:cat>
          <c:val>
            <c:numRef>
              <c:f>Sheet1!$B$2:$B$8</c:f>
              <c:numCache>
                <c:formatCode>General</c:formatCode>
                <c:ptCount val="7"/>
                <c:pt idx="0">
                  <c:v>85</c:v>
                </c:pt>
                <c:pt idx="1">
                  <c:v>88</c:v>
                </c:pt>
                <c:pt idx="2">
                  <c:v>86</c:v>
                </c:pt>
                <c:pt idx="3">
                  <c:v>84</c:v>
                </c:pt>
                <c:pt idx="4">
                  <c:v>82</c:v>
                </c:pt>
                <c:pt idx="5">
                  <c:v>81</c:v>
                </c:pt>
                <c:pt idx="6">
                  <c:v>85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Förbättrar mitt golfspel</c:v>
                </c:pt>
                <c:pt idx="1">
                  <c:v>Pedagogiska och intressanta lektioner</c:v>
                </c:pt>
                <c:pt idx="2">
                  <c:v>Uppmärksam och serviceinriktad</c:v>
                </c:pt>
                <c:pt idx="3">
                  <c:v>Det är enkelt att boka lektion</c:v>
                </c:pt>
                <c:pt idx="4">
                  <c:v>Rimlig prisnivå</c:v>
                </c:pt>
                <c:pt idx="5">
                  <c:v>Bra och varierat träningsutbud</c:v>
                </c:pt>
                <c:pt idx="6">
                  <c:v>Bidrar positivt till klimatet på klubben</c:v>
                </c:pt>
              </c:strCache>
            </c:strRef>
          </c:cat>
          <c:val>
            <c:numRef>
              <c:f>Sheet1!$C$2:$C$8</c:f>
              <c:numCache>
                <c:formatCode>General</c:formatCode>
                <c:ptCount val="7"/>
                <c:pt idx="0">
                  <c:v>85</c:v>
                </c:pt>
                <c:pt idx="1">
                  <c:v>84</c:v>
                </c:pt>
                <c:pt idx="2">
                  <c:v>87</c:v>
                </c:pt>
                <c:pt idx="3">
                  <c:v>85</c:v>
                </c:pt>
                <c:pt idx="4">
                  <c:v>82</c:v>
                </c:pt>
                <c:pt idx="5">
                  <c:v>83</c:v>
                </c:pt>
                <c:pt idx="6">
                  <c:v>87</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7CB7F44B-7989-4363-A60A-2AACBAD96B65}"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2E5BF97E-A1C3-48EE-8265-5A9CCDD5D7C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BAED629A-FED0-4CEB-8F27-6C9FE99F7F2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825A8708-DFCF-4FA0-8583-5590B51F8751}"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78B33B14-9B79-425B-9273-187D79E69B4C}"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024D583B-DD92-4DBA-B44B-F1DC4B4701A6}"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86479A13-5648-4C1D-99AB-85645E9C859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31C47B41-416F-2845-B005-98F7D1E2B6EA}"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7"/>
                <c:pt idx="0">
                  <c:v>0.43122396000000002</c:v>
                </c:pt>
                <c:pt idx="1">
                  <c:v>0.42943814000000002</c:v>
                </c:pt>
                <c:pt idx="2">
                  <c:v>0.41906304</c:v>
                </c:pt>
                <c:pt idx="3">
                  <c:v>0.41413334000000002</c:v>
                </c:pt>
                <c:pt idx="4">
                  <c:v>0.52342392000000004</c:v>
                </c:pt>
                <c:pt idx="5">
                  <c:v>0.50211260000000002</c:v>
                </c:pt>
                <c:pt idx="6">
                  <c:v>0.37664725999999998</c:v>
                </c:pt>
              </c:numCache>
            </c:numRef>
          </c:xVal>
          <c:yVal>
            <c:numRef>
              <c:f>TP!$C$2:$C$8</c:f>
              <c:numCache>
                <c:formatCode>General</c:formatCode>
                <c:ptCount val="7"/>
                <c:pt idx="0">
                  <c:v>81.196600000000004</c:v>
                </c:pt>
                <c:pt idx="1">
                  <c:v>84.722200000000001</c:v>
                </c:pt>
                <c:pt idx="2">
                  <c:v>81.944400000000002</c:v>
                </c:pt>
                <c:pt idx="3">
                  <c:v>83.862399999999994</c:v>
                </c:pt>
                <c:pt idx="4">
                  <c:v>87.5</c:v>
                </c:pt>
                <c:pt idx="5">
                  <c:v>86.243399999999994</c:v>
                </c:pt>
                <c:pt idx="6">
                  <c:v>85.449700000000007</c:v>
                </c:pt>
              </c:numCache>
            </c:numRef>
          </c:yVal>
          <c:smooth val="0"/>
          <c:extLst>
            <c:ext xmlns:c15="http://schemas.microsoft.com/office/drawing/2012/chart" uri="{02D57815-91ED-43cb-92C2-25804820EDAC}">
              <c15:datalabelsRange>
                <c15:f>TP!$A$2:$A$8</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50</c:v>
              </c:pt>
              <c:pt idx="1">
                <c:v>50</c:v>
              </c:pt>
              <c:pt idx="2">
                <c:v>50</c:v>
              </c:pt>
              <c:pt idx="3">
                <c:v>50</c:v>
              </c:pt>
              <c:pt idx="4">
                <c:v>50</c:v>
              </c:pt>
              <c:pt idx="5">
                <c:v>50</c:v>
              </c:pt>
              <c:pt idx="6">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50</c:v>
              </c:pt>
              <c:pt idx="1">
                <c:v>50</c:v>
              </c:pt>
              <c:pt idx="2">
                <c:v>50</c:v>
              </c:pt>
              <c:pt idx="3">
                <c:v>50</c:v>
              </c:pt>
              <c:pt idx="4">
                <c:v>50</c:v>
              </c:pt>
              <c:pt idx="5">
                <c:v>50</c:v>
              </c:pt>
              <c:pt idx="6">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65</c:v>
              </c:pt>
              <c:pt idx="1">
                <c:v>65</c:v>
              </c:pt>
              <c:pt idx="2">
                <c:v>65</c:v>
              </c:pt>
              <c:pt idx="3">
                <c:v>65</c:v>
              </c:pt>
              <c:pt idx="4">
                <c:v>65</c:v>
              </c:pt>
              <c:pt idx="5">
                <c:v>65</c:v>
              </c:pt>
              <c:pt idx="6">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75</c:v>
              </c:pt>
              <c:pt idx="1">
                <c:v>75</c:v>
              </c:pt>
              <c:pt idx="2">
                <c:v>75</c:v>
              </c:pt>
              <c:pt idx="3">
                <c:v>75</c:v>
              </c:pt>
              <c:pt idx="4">
                <c:v>75</c:v>
              </c:pt>
              <c:pt idx="5">
                <c:v>75</c:v>
              </c:pt>
              <c:pt idx="6">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85</c:v>
              </c:pt>
              <c:pt idx="1">
                <c:v>85</c:v>
              </c:pt>
              <c:pt idx="2">
                <c:v>85</c:v>
              </c:pt>
              <c:pt idx="3">
                <c:v>85</c:v>
              </c:pt>
              <c:pt idx="4">
                <c:v>85</c:v>
              </c:pt>
              <c:pt idx="5">
                <c:v>85</c:v>
              </c:pt>
              <c:pt idx="6">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0.52342392000000004</c:v>
              </c:pt>
              <c:pt idx="2">
                <c:v>0.52342392000000004</c:v>
              </c:pt>
              <c:pt idx="3">
                <c:v>0.52342392000000004</c:v>
              </c:pt>
              <c:pt idx="4">
                <c:v>0.52342392000000004</c:v>
              </c:pt>
              <c:pt idx="5">
                <c:v>0.52342392000000004</c:v>
              </c:pt>
              <c:pt idx="6">
                <c:v>0.52342392000000004</c:v>
              </c:pt>
            </c:numLit>
          </c:xVal>
          <c:yVal>
            <c:numLit>
              <c:formatCode>General</c:formatCode>
              <c:ptCount val="7"/>
              <c:pt idx="0">
                <c:v>100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7"/>
              <c:pt idx="0">
                <c:v>0.3</c:v>
              </c:pt>
              <c:pt idx="1">
                <c:v>0.3</c:v>
              </c:pt>
              <c:pt idx="2">
                <c:v>0.3</c:v>
              </c:pt>
              <c:pt idx="3">
                <c:v>0.3</c:v>
              </c:pt>
              <c:pt idx="4">
                <c:v>0.3</c:v>
              </c:pt>
              <c:pt idx="5">
                <c:v>0.3</c:v>
              </c:pt>
              <c:pt idx="6">
                <c:v>0.3</c:v>
              </c:pt>
            </c:numLit>
          </c:xVal>
          <c:yVal>
            <c:numLit>
              <c:formatCode>General</c:formatCode>
              <c:ptCount val="7"/>
              <c:pt idx="0">
                <c:v>50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7"/>
              <c:pt idx="0">
                <c:v>0.4</c:v>
              </c:pt>
              <c:pt idx="1">
                <c:v>0.4</c:v>
              </c:pt>
              <c:pt idx="2">
                <c:v>0.4</c:v>
              </c:pt>
              <c:pt idx="3">
                <c:v>0.4</c:v>
              </c:pt>
              <c:pt idx="4">
                <c:v>0.4</c:v>
              </c:pt>
              <c:pt idx="5">
                <c:v>0.4</c:v>
              </c:pt>
              <c:pt idx="6">
                <c:v>0.4</c:v>
              </c:pt>
            </c:numLit>
          </c:xVal>
          <c:yVal>
            <c:numLit>
              <c:formatCode>General</c:formatCode>
              <c:ptCount val="7"/>
              <c:pt idx="0">
                <c:v>50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52342392000000004"/>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42F08499-F3A7-4412-9E6A-9DE131F673E3}"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23B11A47-DC60-488B-B365-5A3874EA2681}"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BC9DA962-05B7-4398-806A-C0AF04F0AF5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51DE7F2D-49B5-44BB-9224-FD9D5A275DF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4E2A6AEE-78BD-42E5-92B6-25BC64E02D1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E5555E5D-6557-4E43-8033-A516EAFFDAC9}"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17A3A3D1-3751-45CC-94FD-02E04C7CA12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61BEAE10-3EC4-482D-95B2-DEADE4332CE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8"/>
                <c:pt idx="0">
                  <c:v>0.63520511000000002</c:v>
                </c:pt>
                <c:pt idx="1">
                  <c:v>0.60873233999999998</c:v>
                </c:pt>
                <c:pt idx="2">
                  <c:v>0.60185531999999997</c:v>
                </c:pt>
                <c:pt idx="3">
                  <c:v>0.54046949</c:v>
                </c:pt>
                <c:pt idx="4">
                  <c:v>0.64018704999999998</c:v>
                </c:pt>
                <c:pt idx="5">
                  <c:v>0.54407958000000001</c:v>
                </c:pt>
                <c:pt idx="6">
                  <c:v>0.49603485000000003</c:v>
                </c:pt>
                <c:pt idx="7">
                  <c:v>0.33554278999999998</c:v>
                </c:pt>
              </c:numCache>
            </c:numRef>
          </c:xVal>
          <c:yVal>
            <c:numRef>
              <c:f>TP!$C$2:$C$9</c:f>
              <c:numCache>
                <c:formatCode>General</c:formatCode>
                <c:ptCount val="8"/>
                <c:pt idx="0">
                  <c:v>84</c:v>
                </c:pt>
                <c:pt idx="1">
                  <c:v>81</c:v>
                </c:pt>
                <c:pt idx="2">
                  <c:v>79</c:v>
                </c:pt>
                <c:pt idx="3">
                  <c:v>85</c:v>
                </c:pt>
                <c:pt idx="4">
                  <c:v>88</c:v>
                </c:pt>
                <c:pt idx="5">
                  <c:v>85</c:v>
                </c:pt>
                <c:pt idx="6">
                  <c:v>84</c:v>
                </c:pt>
                <c:pt idx="7">
                  <c:v>76</c:v>
                </c:pt>
              </c:numCache>
            </c:numRef>
          </c:yVal>
          <c:smooth val="0"/>
          <c:extLst>
            <c:ext xmlns:c15="http://schemas.microsoft.com/office/drawing/2012/chart" uri="{02D57815-91ED-43cb-92C2-25804820EDAC}">
              <c15:datalabelsRange>
                <c15:f>TP!$A$2:$A$9</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50</c:v>
              </c:pt>
              <c:pt idx="1">
                <c:v>50</c:v>
              </c:pt>
              <c:pt idx="2">
                <c:v>50</c:v>
              </c:pt>
              <c:pt idx="3">
                <c:v>50</c:v>
              </c:pt>
              <c:pt idx="4">
                <c:v>50</c:v>
              </c:pt>
              <c:pt idx="5">
                <c:v>50</c:v>
              </c:pt>
              <c:pt idx="6">
                <c:v>50</c:v>
              </c:pt>
              <c:pt idx="7">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50</c:v>
              </c:pt>
              <c:pt idx="1">
                <c:v>50</c:v>
              </c:pt>
              <c:pt idx="2">
                <c:v>50</c:v>
              </c:pt>
              <c:pt idx="3">
                <c:v>50</c:v>
              </c:pt>
              <c:pt idx="4">
                <c:v>50</c:v>
              </c:pt>
              <c:pt idx="5">
                <c:v>50</c:v>
              </c:pt>
              <c:pt idx="6">
                <c:v>50</c:v>
              </c:pt>
              <c:pt idx="7">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65</c:v>
              </c:pt>
              <c:pt idx="1">
                <c:v>65</c:v>
              </c:pt>
              <c:pt idx="2">
                <c:v>65</c:v>
              </c:pt>
              <c:pt idx="3">
                <c:v>65</c:v>
              </c:pt>
              <c:pt idx="4">
                <c:v>65</c:v>
              </c:pt>
              <c:pt idx="5">
                <c:v>65</c:v>
              </c:pt>
              <c:pt idx="6">
                <c:v>65</c:v>
              </c:pt>
              <c:pt idx="7">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75</c:v>
              </c:pt>
              <c:pt idx="1">
                <c:v>75</c:v>
              </c:pt>
              <c:pt idx="2">
                <c:v>75</c:v>
              </c:pt>
              <c:pt idx="3">
                <c:v>75</c:v>
              </c:pt>
              <c:pt idx="4">
                <c:v>75</c:v>
              </c:pt>
              <c:pt idx="5">
                <c:v>75</c:v>
              </c:pt>
              <c:pt idx="6">
                <c:v>75</c:v>
              </c:pt>
              <c:pt idx="7">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85</c:v>
              </c:pt>
              <c:pt idx="1">
                <c:v>85</c:v>
              </c:pt>
              <c:pt idx="2">
                <c:v>85</c:v>
              </c:pt>
              <c:pt idx="3">
                <c:v>85</c:v>
              </c:pt>
              <c:pt idx="4">
                <c:v>85</c:v>
              </c:pt>
              <c:pt idx="5">
                <c:v>85</c:v>
              </c:pt>
              <c:pt idx="6">
                <c:v>85</c:v>
              </c:pt>
              <c:pt idx="7">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0.3</c:v>
              </c:pt>
              <c:pt idx="1">
                <c:v>0.64018704999999998</c:v>
              </c:pt>
              <c:pt idx="2">
                <c:v>0.64018704999999998</c:v>
              </c:pt>
              <c:pt idx="3">
                <c:v>0.64018704999999998</c:v>
              </c:pt>
              <c:pt idx="4">
                <c:v>0.64018704999999998</c:v>
              </c:pt>
              <c:pt idx="5">
                <c:v>0.64018704999999998</c:v>
              </c:pt>
              <c:pt idx="6">
                <c:v>0.64018704999999998</c:v>
              </c:pt>
              <c:pt idx="7">
                <c:v>0.64018704999999998</c:v>
              </c:pt>
            </c:numLit>
          </c:xVal>
          <c:yVal>
            <c:numLit>
              <c:formatCode>General</c:formatCode>
              <c:ptCount val="8"/>
              <c:pt idx="0">
                <c:v>100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8"/>
              <c:pt idx="0">
                <c:v>0.4</c:v>
              </c:pt>
              <c:pt idx="1">
                <c:v>0.4</c:v>
              </c:pt>
              <c:pt idx="2">
                <c:v>0.4</c:v>
              </c:pt>
              <c:pt idx="3">
                <c:v>0.4</c:v>
              </c:pt>
              <c:pt idx="4">
                <c:v>0.4</c:v>
              </c:pt>
              <c:pt idx="5">
                <c:v>0.4</c:v>
              </c:pt>
              <c:pt idx="6">
                <c:v>0.4</c:v>
              </c:pt>
              <c:pt idx="7">
                <c:v>0.4</c:v>
              </c:pt>
            </c:numLit>
          </c:xVal>
          <c:yVal>
            <c:numLit>
              <c:formatCode>General</c:formatCode>
              <c:ptCount val="8"/>
              <c:pt idx="0">
                <c:v>50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8"/>
              <c:pt idx="0">
                <c:v>0.5</c:v>
              </c:pt>
              <c:pt idx="1">
                <c:v>0.5</c:v>
              </c:pt>
              <c:pt idx="2">
                <c:v>0.5</c:v>
              </c:pt>
              <c:pt idx="3">
                <c:v>0.5</c:v>
              </c:pt>
              <c:pt idx="4">
                <c:v>0.5</c:v>
              </c:pt>
              <c:pt idx="5">
                <c:v>0.5</c:v>
              </c:pt>
              <c:pt idx="6">
                <c:v>0.5</c:v>
              </c:pt>
              <c:pt idx="7">
                <c:v>0.5</c:v>
              </c:pt>
            </c:numLit>
          </c:xVal>
          <c:yVal>
            <c:numLit>
              <c:formatCode>General</c:formatCode>
              <c:ptCount val="8"/>
              <c:pt idx="0">
                <c:v>50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64018704999999998"/>
          <c:min val="0.3"/>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Klubbens kommittéer/ideella funktionärer gör ett bra jobb</c:v>
                </c:pt>
                <c:pt idx="1">
                  <c:v>Klubbens ledning gör ett bra jobb</c:v>
                </c:pt>
                <c:pt idx="2">
                  <c:v>Jag upplever att det är ett positivt klimat för att lyfta fram idéer som kan förbättra verksamheten.</c:v>
                </c:pt>
                <c:pt idx="3">
                  <c:v>Jag känner mig välinformerad om viktiga frågor och aktiviteter i klubben</c:v>
                </c:pt>
                <c:pt idx="4">
                  <c:v>Jag känner till klubbens verksamhetsidé samt klubbens mål på kort och lång sikt</c:v>
                </c:pt>
                <c:pt idx="5">
                  <c:v>Klubbens hemsida innehåller den information jag behöver</c:v>
                </c:pt>
                <c:pt idx="6">
                  <c:v>På sociala medier finns bra information om klubbens aktiviteter</c:v>
                </c:pt>
              </c:strCache>
            </c:strRef>
          </c:cat>
          <c:val>
            <c:numRef>
              <c:f>Sheet1!$B$2:$B$8</c:f>
              <c:numCache>
                <c:formatCode>General</c:formatCode>
                <c:ptCount val="7"/>
                <c:pt idx="0">
                  <c:v>89</c:v>
                </c:pt>
                <c:pt idx="1">
                  <c:v>89</c:v>
                </c:pt>
                <c:pt idx="2">
                  <c:v>82</c:v>
                </c:pt>
                <c:pt idx="3">
                  <c:v>83</c:v>
                </c:pt>
                <c:pt idx="4">
                  <c:v>71</c:v>
                </c:pt>
                <c:pt idx="5">
                  <c:v>80</c:v>
                </c:pt>
                <c:pt idx="6">
                  <c:v>75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Klubbens kommittéer/ideella funktionärer gör ett bra jobb</c:v>
                </c:pt>
                <c:pt idx="1">
                  <c:v>Klubbens ledning gör ett bra jobb</c:v>
                </c:pt>
                <c:pt idx="2">
                  <c:v>Jag upplever att det är ett positivt klimat för att lyfta fram idéer som kan förbättra verksamheten.</c:v>
                </c:pt>
                <c:pt idx="3">
                  <c:v>Jag känner mig välinformerad om viktiga frågor och aktiviteter i klubben</c:v>
                </c:pt>
                <c:pt idx="4">
                  <c:v>Jag känner till klubbens verksamhetsidé samt klubbens mål på kort och lång sikt</c:v>
                </c:pt>
                <c:pt idx="5">
                  <c:v>Klubbens hemsida innehåller den information jag behöver</c:v>
                </c:pt>
                <c:pt idx="6">
                  <c:v>På sociala medier finns bra information om klubbens aktiviteter</c:v>
                </c:pt>
              </c:strCache>
            </c:strRef>
          </c:cat>
          <c:val>
            <c:numRef>
              <c:f>Sheet1!$C$2:$C$8</c:f>
              <c:numCache>
                <c:formatCode>General</c:formatCode>
                <c:ptCount val="7"/>
                <c:pt idx="0">
                  <c:v>83</c:v>
                </c:pt>
                <c:pt idx="1">
                  <c:v>81</c:v>
                </c:pt>
                <c:pt idx="2">
                  <c:v>74</c:v>
                </c:pt>
                <c:pt idx="3">
                  <c:v>75</c:v>
                </c:pt>
                <c:pt idx="4">
                  <c:v>65</c:v>
                </c:pt>
                <c:pt idx="5">
                  <c:v>74</c:v>
                </c:pt>
                <c:pt idx="6">
                  <c:v>73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C9062F91-E0AF-4632-8290-A2994564353D}"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9D33463E-6F9D-49EF-A774-10389CA90E79}"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A62642E4-02C0-48E4-9EC5-3088BBECD5B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A2A907BE-987C-4A20-9290-7A32A541D70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4297D612-CB96-4D1E-93DD-154FC0D1B5A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71974AB8-B876-47B8-9321-0D14BD0D23A1}"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3D815557-C97B-4502-96FD-41E2232165A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31C47B41-416F-2845-B005-98F7D1E2B6EA}"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7"/>
                <c:pt idx="0">
                  <c:v>0.53892556000000003</c:v>
                </c:pt>
                <c:pt idx="1">
                  <c:v>0.60729553000000003</c:v>
                </c:pt>
                <c:pt idx="2">
                  <c:v>0.50228826999999998</c:v>
                </c:pt>
                <c:pt idx="3">
                  <c:v>0.47030066999999998</c:v>
                </c:pt>
                <c:pt idx="4">
                  <c:v>0.43391077</c:v>
                </c:pt>
                <c:pt idx="5">
                  <c:v>0.59927907999999996</c:v>
                </c:pt>
                <c:pt idx="6">
                  <c:v>0.52220659999999997</c:v>
                </c:pt>
              </c:numCache>
            </c:numRef>
          </c:xVal>
          <c:yVal>
            <c:numRef>
              <c:f>TP!$C$2:$C$8</c:f>
              <c:numCache>
                <c:formatCode>General</c:formatCode>
                <c:ptCount val="7"/>
                <c:pt idx="0">
                  <c:v>70.746499999999997</c:v>
                </c:pt>
                <c:pt idx="1">
                  <c:v>83.479500000000002</c:v>
                </c:pt>
                <c:pt idx="2">
                  <c:v>81.681700000000006</c:v>
                </c:pt>
                <c:pt idx="3">
                  <c:v>75.0505</c:v>
                </c:pt>
                <c:pt idx="4">
                  <c:v>80.230900000000005</c:v>
                </c:pt>
                <c:pt idx="5">
                  <c:v>88.513499999999993</c:v>
                </c:pt>
                <c:pt idx="6">
                  <c:v>88.736699999999999</c:v>
                </c:pt>
              </c:numCache>
            </c:numRef>
          </c:yVal>
          <c:smooth val="0"/>
          <c:extLst>
            <c:ext xmlns:c15="http://schemas.microsoft.com/office/drawing/2012/chart" uri="{02D57815-91ED-43cb-92C2-25804820EDAC}">
              <c15:datalabelsRange>
                <c15:f>TP!$A$2:$A$8</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50</c:v>
              </c:pt>
              <c:pt idx="1">
                <c:v>50</c:v>
              </c:pt>
              <c:pt idx="2">
                <c:v>50</c:v>
              </c:pt>
              <c:pt idx="3">
                <c:v>50</c:v>
              </c:pt>
              <c:pt idx="4">
                <c:v>50</c:v>
              </c:pt>
              <c:pt idx="5">
                <c:v>50</c:v>
              </c:pt>
              <c:pt idx="6">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50</c:v>
              </c:pt>
              <c:pt idx="1">
                <c:v>50</c:v>
              </c:pt>
              <c:pt idx="2">
                <c:v>50</c:v>
              </c:pt>
              <c:pt idx="3">
                <c:v>50</c:v>
              </c:pt>
              <c:pt idx="4">
                <c:v>50</c:v>
              </c:pt>
              <c:pt idx="5">
                <c:v>50</c:v>
              </c:pt>
              <c:pt idx="6">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65</c:v>
              </c:pt>
              <c:pt idx="1">
                <c:v>65</c:v>
              </c:pt>
              <c:pt idx="2">
                <c:v>65</c:v>
              </c:pt>
              <c:pt idx="3">
                <c:v>65</c:v>
              </c:pt>
              <c:pt idx="4">
                <c:v>65</c:v>
              </c:pt>
              <c:pt idx="5">
                <c:v>65</c:v>
              </c:pt>
              <c:pt idx="6">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75</c:v>
              </c:pt>
              <c:pt idx="1">
                <c:v>75</c:v>
              </c:pt>
              <c:pt idx="2">
                <c:v>75</c:v>
              </c:pt>
              <c:pt idx="3">
                <c:v>75</c:v>
              </c:pt>
              <c:pt idx="4">
                <c:v>75</c:v>
              </c:pt>
              <c:pt idx="5">
                <c:v>75</c:v>
              </c:pt>
              <c:pt idx="6">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85</c:v>
              </c:pt>
              <c:pt idx="1">
                <c:v>85</c:v>
              </c:pt>
              <c:pt idx="2">
                <c:v>85</c:v>
              </c:pt>
              <c:pt idx="3">
                <c:v>85</c:v>
              </c:pt>
              <c:pt idx="4">
                <c:v>85</c:v>
              </c:pt>
              <c:pt idx="5">
                <c:v>85</c:v>
              </c:pt>
              <c:pt idx="6">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7"/>
              <c:pt idx="0">
                <c:v>0.2</c:v>
              </c:pt>
              <c:pt idx="1">
                <c:v>0.60729553000000003</c:v>
              </c:pt>
              <c:pt idx="2">
                <c:v>0.60729553000000003</c:v>
              </c:pt>
              <c:pt idx="3">
                <c:v>0.60729553000000003</c:v>
              </c:pt>
              <c:pt idx="4">
                <c:v>0.60729553000000003</c:v>
              </c:pt>
              <c:pt idx="5">
                <c:v>0.60729553000000003</c:v>
              </c:pt>
              <c:pt idx="6">
                <c:v>0.60729553000000003</c:v>
              </c:pt>
            </c:numLit>
          </c:xVal>
          <c:yVal>
            <c:numLit>
              <c:formatCode>General</c:formatCode>
              <c:ptCount val="7"/>
              <c:pt idx="0">
                <c:v>100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7"/>
              <c:pt idx="0">
                <c:v>0.3</c:v>
              </c:pt>
              <c:pt idx="1">
                <c:v>0.3</c:v>
              </c:pt>
              <c:pt idx="2">
                <c:v>0.3</c:v>
              </c:pt>
              <c:pt idx="3">
                <c:v>0.3</c:v>
              </c:pt>
              <c:pt idx="4">
                <c:v>0.3</c:v>
              </c:pt>
              <c:pt idx="5">
                <c:v>0.3</c:v>
              </c:pt>
              <c:pt idx="6">
                <c:v>0.3</c:v>
              </c:pt>
            </c:numLit>
          </c:xVal>
          <c:yVal>
            <c:numLit>
              <c:formatCode>General</c:formatCode>
              <c:ptCount val="7"/>
              <c:pt idx="0">
                <c:v>50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7"/>
              <c:pt idx="0">
                <c:v>0.4</c:v>
              </c:pt>
              <c:pt idx="1">
                <c:v>0.4</c:v>
              </c:pt>
              <c:pt idx="2">
                <c:v>0.4</c:v>
              </c:pt>
              <c:pt idx="3">
                <c:v>0.4</c:v>
              </c:pt>
              <c:pt idx="4">
                <c:v>0.4</c:v>
              </c:pt>
              <c:pt idx="5">
                <c:v>0.4</c:v>
              </c:pt>
              <c:pt idx="6">
                <c:v>0.4</c:v>
              </c:pt>
            </c:numLit>
          </c:xVal>
          <c:yVal>
            <c:numLit>
              <c:formatCode>General</c:formatCode>
              <c:ptCount val="7"/>
              <c:pt idx="0">
                <c:v>50</c:v>
              </c:pt>
              <c:pt idx="1">
                <c:v>100</c:v>
              </c:pt>
              <c:pt idx="2">
                <c:v>100</c:v>
              </c:pt>
              <c:pt idx="3">
                <c:v>100</c:v>
              </c:pt>
              <c:pt idx="4">
                <c:v>100</c:v>
              </c:pt>
              <c:pt idx="5">
                <c:v>100</c:v>
              </c:pt>
              <c:pt idx="6">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60729553000000003"/>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Höganäs Golfklubb är en plats jag gillar att komma till</c:v>
                </c:pt>
                <c:pt idx="1">
                  <c:v>Receptionens öppettider passar mig</c:v>
                </c:pt>
                <c:pt idx="2">
                  <c:v>Receptionspersonalen är vänlig och ger bra service</c:v>
                </c:pt>
                <c:pt idx="3">
                  <c:v>Antalet lediga tider gör det relativt lätt att komma ut på banan när man vill</c:v>
                </c:pt>
                <c:pt idx="4">
                  <c:v>Spelet flyter bra och det är generellt inte mycket väntetid på banan</c:v>
                </c:pt>
                <c:pt idx="5">
                  <c:v>Det är rent och snyggt i klubbhuset</c:v>
                </c:pt>
                <c:pt idx="6">
                  <c:v>Utomhusmiljöerna (t.ex. terrassområden) är bra</c:v>
                </c:pt>
                <c:pt idx="7">
                  <c:v>Toalett- och duschutrymmen(a) är fräscha</c:v>
                </c:pt>
              </c:strCache>
            </c:strRef>
          </c:cat>
          <c:val>
            <c:numRef>
              <c:f>Sheet1!$B$2:$B$9</c:f>
              <c:numCache>
                <c:formatCode>General</c:formatCode>
                <c:ptCount val="8"/>
                <c:pt idx="0">
                  <c:v>89</c:v>
                </c:pt>
                <c:pt idx="1">
                  <c:v>84</c:v>
                </c:pt>
                <c:pt idx="2">
                  <c:v>91</c:v>
                </c:pt>
                <c:pt idx="3">
                  <c:v>93</c:v>
                </c:pt>
                <c:pt idx="4">
                  <c:v>84</c:v>
                </c:pt>
                <c:pt idx="5">
                  <c:v>94</c:v>
                </c:pt>
                <c:pt idx="6">
                  <c:v>86</c:v>
                </c:pt>
                <c:pt idx="7">
                  <c:v>86</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Höganäs Golfklubb är en plats jag gillar att komma till</c:v>
                </c:pt>
                <c:pt idx="1">
                  <c:v>Receptionens öppettider passar mig</c:v>
                </c:pt>
                <c:pt idx="2">
                  <c:v>Receptionspersonalen är vänlig och ger bra service</c:v>
                </c:pt>
                <c:pt idx="3">
                  <c:v>Antalet lediga tider gör det relativt lätt att komma ut på banan när man vill</c:v>
                </c:pt>
                <c:pt idx="4">
                  <c:v>Spelet flyter bra och det är generellt inte mycket väntetid på banan</c:v>
                </c:pt>
                <c:pt idx="5">
                  <c:v>Det är rent och snyggt i klubbhuset</c:v>
                </c:pt>
                <c:pt idx="6">
                  <c:v>Utomhusmiljöerna (t.ex. terrassområden) är bra</c:v>
                </c:pt>
                <c:pt idx="7">
                  <c:v>Toalett- och duschutrymmen(a) är fräscha</c:v>
                </c:pt>
              </c:strCache>
            </c:strRef>
          </c:cat>
          <c:val>
            <c:numRef>
              <c:f>Sheet1!$C$2:$C$9</c:f>
              <c:numCache>
                <c:formatCode>General</c:formatCode>
                <c:ptCount val="8"/>
                <c:pt idx="0">
                  <c:v>87</c:v>
                </c:pt>
                <c:pt idx="1">
                  <c:v>79</c:v>
                </c:pt>
                <c:pt idx="2">
                  <c:v>87</c:v>
                </c:pt>
                <c:pt idx="3">
                  <c:v>77</c:v>
                </c:pt>
                <c:pt idx="4">
                  <c:v>76</c:v>
                </c:pt>
                <c:pt idx="5">
                  <c:v>83</c:v>
                </c:pt>
                <c:pt idx="6">
                  <c:v>81</c:v>
                </c:pt>
                <c:pt idx="7">
                  <c:v>78</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F568D89E-B0E6-4BA3-8B35-E09882DA9C03}"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D2E81FF8-C4AF-41D0-9FCD-6DF475915C9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98F-4B82-9BB3-8A5BF183EA4D}"/>
                </c:ext>
              </c:extLst>
            </c:dLbl>
            <c:dLbl>
              <c:idx val="2"/>
              <c:tx>
                <c:rich>
                  <a:bodyPr/>
                  <a:lstStyle/>
                  <a:p>
                    <a:fld id="{D837D88E-DE10-44ED-94A0-E188A0DEA31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98F-4B82-9BB3-8A5BF183EA4D}"/>
                </c:ext>
              </c:extLst>
            </c:dLbl>
            <c:dLbl>
              <c:idx val="3"/>
              <c:tx>
                <c:rich>
                  <a:bodyPr/>
                  <a:lstStyle/>
                  <a:p>
                    <a:fld id="{75F71F86-56E0-4ED3-8DDB-6910E585DE6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98F-4B82-9BB3-8A5BF183EA4D}"/>
                </c:ext>
              </c:extLst>
            </c:dLbl>
            <c:dLbl>
              <c:idx val="4"/>
              <c:tx>
                <c:rich>
                  <a:bodyPr/>
                  <a:lstStyle/>
                  <a:p>
                    <a:fld id="{9D924D16-A392-4595-8258-6EFCBF2F23E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98F-4B82-9BB3-8A5BF183EA4D}"/>
                </c:ext>
              </c:extLst>
            </c:dLbl>
            <c:dLbl>
              <c:idx val="5"/>
              <c:tx>
                <c:rich>
                  <a:bodyPr/>
                  <a:lstStyle/>
                  <a:p>
                    <a:fld id="{FCAD3223-BC21-45B1-8C6F-B186511E30A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98F-4B82-9BB3-8A5BF183EA4D}"/>
                </c:ext>
              </c:extLst>
            </c:dLbl>
            <c:dLbl>
              <c:idx val="6"/>
              <c:tx>
                <c:rich>
                  <a:bodyPr/>
                  <a:lstStyle/>
                  <a:p>
                    <a:fld id="{FEDD0349-8B54-4EA6-87CF-2651DB4ED7C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98F-4B82-9BB3-8A5BF183EA4D}"/>
                </c:ext>
              </c:extLst>
            </c:dLbl>
            <c:dLbl>
              <c:idx val="7"/>
              <c:tx>
                <c:rich>
                  <a:bodyPr/>
                  <a:lstStyle/>
                  <a:p>
                    <a:fld id="{F766D108-27DA-4241-8DB1-322EE985200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8"/>
                <c:pt idx="0">
                  <c:v>0.44869782000000002</c:v>
                </c:pt>
                <c:pt idx="1">
                  <c:v>0.41135073</c:v>
                </c:pt>
                <c:pt idx="2">
                  <c:v>0.66681332999999998</c:v>
                </c:pt>
                <c:pt idx="3">
                  <c:v>0.48985703000000003</c:v>
                </c:pt>
                <c:pt idx="4">
                  <c:v>0.47410690999999999</c:v>
                </c:pt>
                <c:pt idx="5">
                  <c:v>0.46326873000000002</c:v>
                </c:pt>
                <c:pt idx="6">
                  <c:v>0.36676748999999997</c:v>
                </c:pt>
                <c:pt idx="7">
                  <c:v>0.32951306000000002</c:v>
                </c:pt>
              </c:numCache>
            </c:numRef>
          </c:xVal>
          <c:yVal>
            <c:numRef>
              <c:f>TP!$C$2:$C$9</c:f>
              <c:numCache>
                <c:formatCode>General</c:formatCode>
                <c:ptCount val="8"/>
                <c:pt idx="0">
                  <c:v>84.076400000000007</c:v>
                </c:pt>
                <c:pt idx="1">
                  <c:v>84.265000000000001</c:v>
                </c:pt>
                <c:pt idx="2">
                  <c:v>89.430899999999994</c:v>
                </c:pt>
                <c:pt idx="3">
                  <c:v>90.514899999999997</c:v>
                </c:pt>
                <c:pt idx="4">
                  <c:v>85.703199999999995</c:v>
                </c:pt>
                <c:pt idx="5">
                  <c:v>93.621399999999994</c:v>
                </c:pt>
                <c:pt idx="6">
                  <c:v>93.055599999999998</c:v>
                </c:pt>
                <c:pt idx="7">
                  <c:v>86.230400000000003</c:v>
                </c:pt>
              </c:numCache>
            </c:numRef>
          </c:yVal>
          <c:smooth val="0"/>
          <c:extLst>
            <c:ext xmlns:c15="http://schemas.microsoft.com/office/drawing/2012/chart" uri="{02D57815-91ED-43cb-92C2-25804820EDAC}">
              <c15:datalabelsRange>
                <c15:f>TP!$A$2:$A$9</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50</c:v>
              </c:pt>
              <c:pt idx="1">
                <c:v>50</c:v>
              </c:pt>
              <c:pt idx="2">
                <c:v>50</c:v>
              </c:pt>
              <c:pt idx="3">
                <c:v>50</c:v>
              </c:pt>
              <c:pt idx="4">
                <c:v>50</c:v>
              </c:pt>
              <c:pt idx="5">
                <c:v>50</c:v>
              </c:pt>
              <c:pt idx="6">
                <c:v>50</c:v>
              </c:pt>
              <c:pt idx="7">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50</c:v>
              </c:pt>
              <c:pt idx="1">
                <c:v>50</c:v>
              </c:pt>
              <c:pt idx="2">
                <c:v>50</c:v>
              </c:pt>
              <c:pt idx="3">
                <c:v>50</c:v>
              </c:pt>
              <c:pt idx="4">
                <c:v>50</c:v>
              </c:pt>
              <c:pt idx="5">
                <c:v>50</c:v>
              </c:pt>
              <c:pt idx="6">
                <c:v>50</c:v>
              </c:pt>
              <c:pt idx="7">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65</c:v>
              </c:pt>
              <c:pt idx="1">
                <c:v>65</c:v>
              </c:pt>
              <c:pt idx="2">
                <c:v>65</c:v>
              </c:pt>
              <c:pt idx="3">
                <c:v>65</c:v>
              </c:pt>
              <c:pt idx="4">
                <c:v>65</c:v>
              </c:pt>
              <c:pt idx="5">
                <c:v>65</c:v>
              </c:pt>
              <c:pt idx="6">
                <c:v>65</c:v>
              </c:pt>
              <c:pt idx="7">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75</c:v>
              </c:pt>
              <c:pt idx="1">
                <c:v>75</c:v>
              </c:pt>
              <c:pt idx="2">
                <c:v>75</c:v>
              </c:pt>
              <c:pt idx="3">
                <c:v>75</c:v>
              </c:pt>
              <c:pt idx="4">
                <c:v>75</c:v>
              </c:pt>
              <c:pt idx="5">
                <c:v>75</c:v>
              </c:pt>
              <c:pt idx="6">
                <c:v>75</c:v>
              </c:pt>
              <c:pt idx="7">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85</c:v>
              </c:pt>
              <c:pt idx="1">
                <c:v>85</c:v>
              </c:pt>
              <c:pt idx="2">
                <c:v>85</c:v>
              </c:pt>
              <c:pt idx="3">
                <c:v>85</c:v>
              </c:pt>
              <c:pt idx="4">
                <c:v>85</c:v>
              </c:pt>
              <c:pt idx="5">
                <c:v>85</c:v>
              </c:pt>
              <c:pt idx="6">
                <c:v>85</c:v>
              </c:pt>
              <c:pt idx="7">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8"/>
              <c:pt idx="0">
                <c:v>0.2</c:v>
              </c:pt>
              <c:pt idx="1">
                <c:v>0.66681332999999998</c:v>
              </c:pt>
              <c:pt idx="2">
                <c:v>0.66681332999999998</c:v>
              </c:pt>
              <c:pt idx="3">
                <c:v>0.66681332999999998</c:v>
              </c:pt>
              <c:pt idx="4">
                <c:v>0.66681332999999998</c:v>
              </c:pt>
              <c:pt idx="5">
                <c:v>0.66681332999999998</c:v>
              </c:pt>
              <c:pt idx="6">
                <c:v>0.66681332999999998</c:v>
              </c:pt>
              <c:pt idx="7">
                <c:v>0.66681332999999998</c:v>
              </c:pt>
            </c:numLit>
          </c:xVal>
          <c:yVal>
            <c:numLit>
              <c:formatCode>General</c:formatCode>
              <c:ptCount val="8"/>
              <c:pt idx="0">
                <c:v>100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8"/>
              <c:pt idx="0">
                <c:v>0.3</c:v>
              </c:pt>
              <c:pt idx="1">
                <c:v>0.3</c:v>
              </c:pt>
              <c:pt idx="2">
                <c:v>0.3</c:v>
              </c:pt>
              <c:pt idx="3">
                <c:v>0.3</c:v>
              </c:pt>
              <c:pt idx="4">
                <c:v>0.3</c:v>
              </c:pt>
              <c:pt idx="5">
                <c:v>0.3</c:v>
              </c:pt>
              <c:pt idx="6">
                <c:v>0.3</c:v>
              </c:pt>
              <c:pt idx="7">
                <c:v>0.3</c:v>
              </c:pt>
            </c:numLit>
          </c:xVal>
          <c:yVal>
            <c:numLit>
              <c:formatCode>General</c:formatCode>
              <c:ptCount val="8"/>
              <c:pt idx="0">
                <c:v>50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8"/>
              <c:pt idx="0">
                <c:v>0.4</c:v>
              </c:pt>
              <c:pt idx="1">
                <c:v>0.4</c:v>
              </c:pt>
              <c:pt idx="2">
                <c:v>0.4</c:v>
              </c:pt>
              <c:pt idx="3">
                <c:v>0.4</c:v>
              </c:pt>
              <c:pt idx="4">
                <c:v>0.4</c:v>
              </c:pt>
              <c:pt idx="5">
                <c:v>0.4</c:v>
              </c:pt>
              <c:pt idx="6">
                <c:v>0.4</c:v>
              </c:pt>
              <c:pt idx="7">
                <c:v>0.4</c:v>
              </c:pt>
            </c:numLit>
          </c:xVal>
          <c:yVal>
            <c:numLit>
              <c:formatCode>General</c:formatCode>
              <c:ptCount val="8"/>
              <c:pt idx="0">
                <c:v>50</c:v>
              </c:pt>
              <c:pt idx="1">
                <c:v>100</c:v>
              </c:pt>
              <c:pt idx="2">
                <c:v>100</c:v>
              </c:pt>
              <c:pt idx="3">
                <c:v>100</c:v>
              </c:pt>
              <c:pt idx="4">
                <c:v>100</c:v>
              </c:pt>
              <c:pt idx="5">
                <c:v>100</c:v>
              </c:pt>
              <c:pt idx="6">
                <c:v>100</c:v>
              </c:pt>
              <c:pt idx="7">
                <c:v>100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66681332999999998"/>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Klubbens medlemsformer är väl anpassade till efterfrågan</c:v>
                </c:pt>
                <c:pt idx="1">
                  <c:v>Jag upplever att jag får ett bra värde för den årsavgift jag betalar</c:v>
                </c:pt>
              </c:strCache>
            </c:strRef>
          </c:cat>
          <c:val>
            <c:numRef>
              <c:f>Sheet1!$B$2:$B$3</c:f>
              <c:numCache>
                <c:formatCode>General</c:formatCode>
                <c:ptCount val="2"/>
                <c:pt idx="0">
                  <c:v>85</c:v>
                </c:pt>
                <c:pt idx="1">
                  <c:v>85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Klubbens medlemsformer är väl anpassade till efterfrågan</c:v>
                </c:pt>
                <c:pt idx="1">
                  <c:v>Jag upplever att jag får ett bra värde för den årsavgift jag betalar</c:v>
                </c:pt>
              </c:strCache>
            </c:strRef>
          </c:cat>
          <c:val>
            <c:numRef>
              <c:f>Sheet1!$C$2:$C$3</c:f>
              <c:numCache>
                <c:formatCode>General</c:formatCode>
                <c:ptCount val="2"/>
                <c:pt idx="0">
                  <c:v>77</c:v>
                </c:pt>
                <c:pt idx="1">
                  <c:v>76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20585161964461E-2"/>
          <c:y val="2.8623471246422068E-2"/>
          <c:w val="0.91292232671543017"/>
          <c:h val="0.94275305750715588"/>
        </c:manualLayout>
      </c:layout>
      <c:scatterChart>
        <c:scatterStyle val="lineMarker"/>
        <c:varyColors val="0"/>
        <c:ser>
          <c:idx val="0"/>
          <c:order val="0"/>
          <c:tx>
            <c:v/>
          </c:tx>
          <c:spPr>
            <a:ln w="19050">
              <a:noFill/>
            </a:ln>
          </c:spPr>
          <c:marker>
            <c:symbol val="circle"/>
            <c:size val="12"/>
            <c:spPr>
              <a:noFill/>
              <a:ln w="12700">
                <a:solidFill>
                  <a:schemeClr val="accent2"/>
                </a:solidFill>
              </a:ln>
            </c:spPr>
          </c:marker>
          <c:dLbls>
            <c:dLbl>
              <c:idx val="0"/>
              <c:tx>
                <c:rich>
                  <a:bodyPr/>
                  <a:lstStyle/>
                  <a:p>
                    <a:fld id="{899AE4E1-EE22-48F4-847A-435FE4A7DFFF}"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98F-4B82-9BB3-8A5BF183EA4D}"/>
                </c:ext>
              </c:extLst>
            </c:dLbl>
            <c:dLbl>
              <c:idx val="1"/>
              <c:tx>
                <c:rich>
                  <a:bodyPr/>
                  <a:lstStyle/>
                  <a:p>
                    <a:fld id="{9B9A4C72-B0F0-3D47-92FE-6AC3E05605FC}"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98F-4B82-9BB3-8A5BF183EA4D}"/>
                </c:ext>
              </c:extLst>
            </c:dLbl>
            <c:dLbl>
              <c:idx val="2"/>
              <c:tx>
                <c:rich>
                  <a:bodyPr/>
                  <a:lstStyle/>
                  <a:p>
                    <a:fld id="{798C020B-9CB4-D04A-9D65-C286506855BD}"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98F-4B82-9BB3-8A5BF183EA4D}"/>
                </c:ext>
              </c:extLst>
            </c:dLbl>
            <c:dLbl>
              <c:idx val="3"/>
              <c:tx>
                <c:rich>
                  <a:bodyPr/>
                  <a:lstStyle/>
                  <a:p>
                    <a:fld id="{78BFC221-5E21-454A-8573-E6D808AF5C40}"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98F-4B82-9BB3-8A5BF183EA4D}"/>
                </c:ext>
              </c:extLst>
            </c:dLbl>
            <c:dLbl>
              <c:idx val="4"/>
              <c:tx>
                <c:rich>
                  <a:bodyPr/>
                  <a:lstStyle/>
                  <a:p>
                    <a:fld id="{36547A3E-95C4-C541-B73D-C756C887E5EE}"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98F-4B82-9BB3-8A5BF183EA4D}"/>
                </c:ext>
              </c:extLst>
            </c:dLbl>
            <c:dLbl>
              <c:idx val="5"/>
              <c:tx>
                <c:rich>
                  <a:bodyPr/>
                  <a:lstStyle/>
                  <a:p>
                    <a:fld id="{D45A93B3-6FFA-E844-94FE-A9E109C52A5F}"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98F-4B82-9BB3-8A5BF183EA4D}"/>
                </c:ext>
              </c:extLst>
            </c:dLbl>
            <c:dLbl>
              <c:idx val="6"/>
              <c:tx>
                <c:rich>
                  <a:bodyPr/>
                  <a:lstStyle/>
                  <a:p>
                    <a:fld id="{21D82457-660B-AF48-B072-C65A2BE0503B}"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98F-4B82-9BB3-8A5BF183EA4D}"/>
                </c:ext>
              </c:extLst>
            </c:dLbl>
            <c:dLbl>
              <c:idx val="7"/>
              <c:tx>
                <c:rich>
                  <a:bodyPr/>
                  <a:lstStyle/>
                  <a:p>
                    <a:fld id="{31C47B41-416F-2845-B005-98F7D1E2B6EA}" type="CELLRANGE">
                      <a:rPr lang="en-DK"/>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98F-4B82-9BB3-8A5BF183EA4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TP!$B$2</c:f>
              <c:numCache>
                <c:formatCode>General</c:formatCode>
                <c:ptCount val="1"/>
                <c:pt idx="0">
                  <c:v>0.63069423000000002</c:v>
                </c:pt>
              </c:numCache>
            </c:numRef>
          </c:xVal>
          <c:yVal>
            <c:numRef>
              <c:f>TP!$C$2:$C$2</c:f>
              <c:numCache>
                <c:formatCode>General</c:formatCode>
                <c:ptCount val="1"/>
                <c:pt idx="0">
                  <c:v>85.271299999999997</c:v>
                </c:pt>
              </c:numCache>
            </c:numRef>
          </c:yVal>
          <c:smooth val="0"/>
          <c:extLst>
            <c:ext xmlns:c15="http://schemas.microsoft.com/office/drawing/2012/chart" uri="{02D57815-91ED-43cb-92C2-25804820EDAC}">
              <c15:datalabelsRange>
                <c15:f>TP!$A$2:$A$2</c15:f>
                <c15:dlblRangeCache>
                  <c:ptCount val="8"/>
                  <c:pt idx="0">
                    <c:v>1</c:v>
                  </c:pt>
                  <c:pt idx="1">
                    <c:v>2</c:v>
                  </c:pt>
                  <c:pt idx="2">
                    <c:v>3</c:v>
                  </c:pt>
                  <c:pt idx="3">
                    <c:v>4</c:v>
                  </c:pt>
                  <c:pt idx="4">
                    <c:v>5</c:v>
                  </c:pt>
                  <c:pt idx="5">
                    <c:v>6</c:v>
                  </c:pt>
                  <c:pt idx="6">
                    <c:v>7</c:v>
                  </c:pt>
                  <c:pt idx="7">
                    <c:v>8</c:v>
                  </c:pt>
                </c15:dlblRangeCache>
              </c15:datalabelsRange>
            </c:ext>
            <c:ext xmlns:c16="http://schemas.microsoft.com/office/drawing/2014/chart" uri="{C3380CC4-5D6E-409C-BE32-E72D297353CC}">
              <c16:uniqueId val="{00000008-198F-4B82-9BB3-8A5BF183EA4D}"/>
            </c:ext>
          </c:extLst>
        </c:ser>
        <c:ser>
          <c:idx val="1"/>
          <c:order val="1"/>
          <c:tx>
            <c:v/>
          </c:tx>
          <c:spPr>
            <a:ln w="25400">
              <a:solidFill>
                <a:srgbClr val="535353">
                  <a:lumMod val="40000"/>
                  <a:lumOff val="60000"/>
                </a:srgbClr>
              </a:solidFill>
              <a:prstDash val="sysDot"/>
            </a:ln>
          </c:spPr>
          <c:marker>
            <c:symbol val="none"/>
          </c:marker>
          <c:xVal>
            <c:numLit>
              <c:formatCode>General</c:formatCode>
              <c:ptCount val="2"/>
              <c:pt idx="0">
                <c:v>0.2</c:v>
              </c:pt>
            </c:numLit>
          </c:xVal>
          <c:yVal>
            <c:numLit>
              <c:formatCode>General</c:formatCode>
              <c:ptCount val="2"/>
              <c:pt idx="0">
                <c:v>50</c:v>
              </c:pt>
            </c:numLit>
          </c:yVal>
          <c:smooth val="0"/>
          <c:extLst>
            <c:ext xmlns:c16="http://schemas.microsoft.com/office/drawing/2014/chart" uri="{C3380CC4-5D6E-409C-BE32-E72D297353CC}">
              <c16:uniqueId val="{00000009-198F-4B82-9BB3-8A5BF183EA4D}"/>
            </c:ext>
          </c:extLst>
        </c:ser>
        <c:ser>
          <c:idx val="2"/>
          <c:order val="2"/>
          <c:tx>
            <c:v/>
          </c:tx>
          <c:spPr>
            <a:ln w="25400" cap="rnd" cmpd="sng">
              <a:solidFill>
                <a:srgbClr val="535353">
                  <a:lumMod val="40000"/>
                  <a:lumOff val="60000"/>
                </a:srgbClr>
              </a:solidFill>
              <a:prstDash val="sysDot"/>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2"/>
              <c:pt idx="0">
                <c:v>0.2</c:v>
              </c:pt>
            </c:numLit>
          </c:xVal>
          <c:yVal>
            <c:numLit>
              <c:formatCode>General</c:formatCode>
              <c:ptCount val="2"/>
              <c:pt idx="0">
                <c:v>50</c:v>
              </c:pt>
            </c:numLit>
          </c:yVal>
          <c:smooth val="0"/>
          <c:extLst>
            <c:ext xmlns:c16="http://schemas.microsoft.com/office/drawing/2014/chart" uri="{C3380CC4-5D6E-409C-BE32-E72D297353CC}">
              <c16:uniqueId val="{0000000B-198F-4B82-9BB3-8A5BF183EA4D}"/>
            </c:ext>
          </c:extLst>
        </c:ser>
        <c:ser>
          <c:idx val="3"/>
          <c:order val="3"/>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2"/>
              <c:pt idx="0">
                <c:v>0.2</c:v>
              </c:pt>
            </c:numLit>
          </c:xVal>
          <c:yVal>
            <c:numLit>
              <c:formatCode>General</c:formatCode>
              <c:ptCount val="2"/>
              <c:pt idx="0">
                <c:v>65</c:v>
              </c:pt>
            </c:numLit>
          </c:yVal>
          <c:smooth val="0"/>
          <c:extLst>
            <c:ext xmlns:c16="http://schemas.microsoft.com/office/drawing/2014/chart" uri="{C3380CC4-5D6E-409C-BE32-E72D297353CC}">
              <c16:uniqueId val="{0000000D-198F-4B82-9BB3-8A5BF183EA4D}"/>
            </c:ext>
          </c:extLst>
        </c:ser>
        <c:ser>
          <c:idx val="4"/>
          <c:order val="4"/>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2"/>
              <c:pt idx="0">
                <c:v>0.2</c:v>
              </c:pt>
            </c:numLit>
          </c:xVal>
          <c:yVal>
            <c:numLit>
              <c:formatCode>General</c:formatCode>
              <c:ptCount val="2"/>
              <c:pt idx="0">
                <c:v>75</c:v>
              </c:pt>
            </c:numLit>
          </c:yVal>
          <c:smooth val="0"/>
          <c:extLst>
            <c:ext xmlns:c16="http://schemas.microsoft.com/office/drawing/2014/chart" uri="{C3380CC4-5D6E-409C-BE32-E72D297353CC}">
              <c16:uniqueId val="{0000000F-198F-4B82-9BB3-8A5BF183EA4D}"/>
            </c:ext>
          </c:extLst>
        </c:ser>
        <c:ser>
          <c:idx val="5"/>
          <c:order val="5"/>
          <c:tx>
            <c:v/>
          </c:tx>
          <c:spPr>
            <a:ln w="25400" cap="rnd">
              <a:solidFill>
                <a:srgbClr val="535353">
                  <a:lumMod val="40000"/>
                  <a:lumOff val="60000"/>
                </a:srgbClr>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2"/>
              <c:pt idx="0">
                <c:v>0.2</c:v>
              </c:pt>
            </c:numLit>
          </c:xVal>
          <c:yVal>
            <c:numLit>
              <c:formatCode>General</c:formatCode>
              <c:ptCount val="2"/>
              <c:pt idx="0">
                <c:v>85</c:v>
              </c:pt>
            </c:numLit>
          </c:yVal>
          <c:smooth val="0"/>
          <c:extLst>
            <c:ext xmlns:c16="http://schemas.microsoft.com/office/drawing/2014/chart" uri="{C3380CC4-5D6E-409C-BE32-E72D297353CC}">
              <c16:uniqueId val="{00000011-198F-4B82-9BB3-8A5BF183EA4D}"/>
            </c:ext>
          </c:extLst>
        </c:ser>
        <c:ser>
          <c:idx val="6"/>
          <c:order val="6"/>
          <c:tx>
            <c:v/>
          </c:tx>
          <c:spPr>
            <a:ln w="25400" cap="rnd">
              <a:solidFill>
                <a:schemeClr val="bg2">
                  <a:lumMod val="90000"/>
                </a:schemeClr>
              </a:solidFill>
              <a:prstDash val="sysDot"/>
              <a:round/>
            </a:ln>
            <a:effectLst/>
          </c:spPr>
          <c:marker>
            <c:symbol val="none"/>
          </c:marker>
          <c:dPt>
            <c:idx val="1"/>
            <c:bubble3D val="0"/>
            <c:spPr>
              <a:ln w="25400" cap="rnd">
                <a:solidFill>
                  <a:srgbClr val="535353">
                    <a:lumMod val="40000"/>
                    <a:lumOff val="60000"/>
                  </a:srgbClr>
                </a:solidFill>
                <a:prstDash val="sysDot"/>
                <a:round/>
              </a:ln>
              <a:effectLst/>
            </c:spPr>
            <c:extLst>
              <c:ext xmlns:c16="http://schemas.microsoft.com/office/drawing/2014/chart" uri="{C3380CC4-5D6E-409C-BE32-E72D297353CC}">
                <c16:uniqueId val="{00000012-198F-4B82-9BB3-8A5BF183EA4D}"/>
              </c:ext>
            </c:extLst>
          </c:dPt>
          <c:dLbls>
            <c:dLbl>
              <c:idx val="1"/>
              <c:delete val="1"/>
              <c:extLst>
                <c:ext xmlns:c15="http://schemas.microsoft.com/office/drawing/2012/chart" uri="{CE6537A1-D6FC-4f65-9D91-7224C49458BB}"/>
                <c:ext xmlns:c16="http://schemas.microsoft.com/office/drawing/2014/chart" uri="{C3380CC4-5D6E-409C-BE32-E72D297353CC}">
                  <c16:uniqueId val="{00000012-198F-4B82-9BB3-8A5BF183EA4D}"/>
                </c:ext>
              </c:extLst>
            </c:dLbl>
            <c:spPr>
              <a:noFill/>
              <a:ln>
                <a:noFill/>
              </a:ln>
              <a:effectLst/>
            </c:spPr>
            <c:dLblPos val="l"/>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Lit>
              <c:formatCode>General</c:formatCode>
              <c:ptCount val="2"/>
              <c:pt idx="0">
                <c:v>0.2</c:v>
              </c:pt>
            </c:numLit>
          </c:xVal>
          <c:yVal>
            <c:numLit>
              <c:formatCode>General</c:formatCode>
              <c:ptCount val="2"/>
              <c:pt idx="0">
                <c:v>100</c:v>
              </c:pt>
            </c:numLit>
          </c:yVal>
          <c:smooth val="0"/>
          <c:extLst>
            <c:ext xmlns:c16="http://schemas.microsoft.com/office/drawing/2014/chart" uri="{C3380CC4-5D6E-409C-BE32-E72D297353CC}">
              <c16:uniqueId val="{00000013-198F-4B82-9BB3-8A5BF183EA4D}"/>
            </c:ext>
          </c:extLst>
        </c:ser>
        <c:ser>
          <c:idx val="7"/>
          <c:order val="7"/>
          <c:tx>
            <c:v>lowimp</c:v>
          </c:tx>
          <c:spPr>
            <a:ln w="25400">
              <a:solidFill>
                <a:schemeClr val="bg2">
                  <a:lumMod val="90000"/>
                </a:schemeClr>
              </a:solidFill>
              <a:prstDash val="sysDot"/>
            </a:ln>
          </c:spPr>
          <c:marker>
            <c:symbol val="none"/>
          </c:marker>
          <c:dPt>
            <c:idx val="1"/>
            <c:bubble3D val="0"/>
            <c:spPr>
              <a:ln w="25400">
                <a:solidFill>
                  <a:srgbClr val="535353">
                    <a:lumMod val="40000"/>
                    <a:lumOff val="60000"/>
                  </a:srgbClr>
                </a:solidFill>
                <a:prstDash val="sysDot"/>
              </a:ln>
            </c:spPr>
            <c:extLst>
              <c:ext xmlns:c16="http://schemas.microsoft.com/office/drawing/2014/chart" uri="{C3380CC4-5D6E-409C-BE32-E72D297353CC}">
                <c16:uniqueId val="{00000000-355B-2B49-86AD-BA4710A17739}"/>
              </c:ext>
            </c:extLst>
          </c:dPt>
          <c:xVal>
            <c:numLit>
              <c:formatCode>General</c:formatCode>
              <c:ptCount val="2"/>
              <c:pt idx="0">
                <c:v>0.3</c:v>
              </c:pt>
            </c:numLit>
          </c:xVal>
          <c:yVal>
            <c:numLit>
              <c:formatCode>General</c:formatCode>
              <c:ptCount val="2"/>
              <c:pt idx="0">
                <c:v>50</c:v>
              </c:pt>
            </c:numLit>
          </c:yVal>
          <c:smooth val="0"/>
          <c:extLst>
            <c:ext xmlns:c16="http://schemas.microsoft.com/office/drawing/2014/chart" uri="{C3380CC4-5D6E-409C-BE32-E72D297353CC}">
              <c16:uniqueId val="{00000014-198F-4B82-9BB3-8A5BF183EA4D}"/>
            </c:ext>
          </c:extLst>
        </c:ser>
        <c:ser>
          <c:idx val="8"/>
          <c:order val="8"/>
          <c:tx>
            <c:v>highimp</c:v>
          </c:tx>
          <c:spPr>
            <a:ln w="25400">
              <a:solidFill>
                <a:schemeClr val="bg2">
                  <a:lumMod val="90000"/>
                </a:schemeClr>
              </a:solidFill>
              <a:prstDash val="sysDot"/>
            </a:ln>
          </c:spPr>
          <c:marker>
            <c:symbol val="none"/>
          </c:marker>
          <c:xVal>
            <c:numLit>
              <c:formatCode>General</c:formatCode>
              <c:ptCount val="2"/>
              <c:pt idx="0">
                <c:v>0.4</c:v>
              </c:pt>
            </c:numLit>
          </c:xVal>
          <c:yVal>
            <c:numLit>
              <c:formatCode>General</c:formatCode>
              <c:ptCount val="2"/>
              <c:pt idx="0">
                <c:v>50</c:v>
              </c:pt>
            </c:numLit>
          </c:yVal>
          <c:smooth val="0"/>
          <c:extLst>
            <c:ext xmlns:c16="http://schemas.microsoft.com/office/drawing/2014/chart" uri="{C3380CC4-5D6E-409C-BE32-E72D297353CC}">
              <c16:uniqueId val="{00000015-198F-4B82-9BB3-8A5BF183EA4D}"/>
            </c:ext>
          </c:extLst>
        </c:ser>
        <c:dLbls>
          <c:showLegendKey val="0"/>
          <c:showVal val="0"/>
          <c:showCatName val="0"/>
          <c:showSerName val="0"/>
          <c:showPercent val="0"/>
          <c:showBubbleSize val="0"/>
        </c:dLbls>
        <c:axId val="111945776"/>
        <c:axId val="111943856"/>
      </c:scatterChart>
      <c:valAx>
        <c:axId val="111945776"/>
        <c:scaling>
          <c:orientation val="minMax"/>
          <c:max val="0.63069423000000002"/>
          <c:min val="0.2"/>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943856"/>
        <c:crosses val="autoZero"/>
        <c:crossBetween val="midCat"/>
        <c:majorUnit val="0.1"/>
      </c:valAx>
      <c:valAx>
        <c:axId val="111943856"/>
        <c:scaling>
          <c:orientation val="minMax"/>
          <c:max val="100"/>
          <c:min val="50"/>
        </c:scaling>
        <c:delete val="0"/>
        <c:axPos val="l"/>
        <c:majorGridlines>
          <c:spPr>
            <a:ln w="9525" cap="flat" cmpd="sng" algn="ctr">
              <a:no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endParaRPr lang="sv-SE"/>
          </a:p>
        </c:txPr>
        <c:crossAx val="111945776"/>
        <c:crosses val="autoZero"/>
        <c:crossBetween val="midCat"/>
      </c:valAx>
    </c:plotArea>
    <c:plotVisOnly val="1"/>
    <c:dispBlanksAs val="gap"/>
    <c:showDLblsOverMax val="0"/>
    <c:extLst/>
  </c:chart>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Sheet1!$B$2:$B$3</c:f>
              <c:numCache>
                <c:formatCode>0.00</c:formatCode>
                <c:ptCount val="2"/>
                <c:pt idx="0">
                  <c:v>0.54</c:v>
                </c:pt>
                <c:pt idx="1">
                  <c:v>0.46</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Sheet1!$C$2:$C$3</c:f>
              <c:numCache>
                <c:formatCode>0.00</c:formatCode>
                <c:ptCount val="2"/>
                <c:pt idx="0">
                  <c:v>0.72</c:v>
                </c:pt>
                <c:pt idx="1">
                  <c:v>0.28000000000000003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Sheet1!$B$2:$B$3</c:f>
              <c:numCache>
                <c:formatCode>0.00</c:formatCode>
                <c:ptCount val="2"/>
                <c:pt idx="0">
                  <c:v>0.6</c:v>
                </c:pt>
                <c:pt idx="1">
                  <c:v>0.4</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Sheet1!$C$2:$C$3</c:f>
              <c:numCache>
                <c:formatCode>0.00</c:formatCode>
                <c:ptCount val="2"/>
                <c:pt idx="0">
                  <c:v>0.6</c:v>
                </c:pt>
                <c:pt idx="1">
                  <c:v>0.4</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Sheet1!$B$2:$B$3</c:f>
              <c:numCache>
                <c:formatCode>0.00</c:formatCode>
                <c:ptCount val="2"/>
                <c:pt idx="0">
                  <c:v>0.13</c:v>
                </c:pt>
                <c:pt idx="1">
                  <c:v>0.87</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c:v>
                </c:pt>
                <c:pt idx="1">
                  <c:v>Nej</c:v>
                </c:pt>
              </c:strCache>
            </c:strRef>
          </c:cat>
          <c:val>
            <c:numRef>
              <c:f>Sheet1!$C$2:$C$3</c:f>
              <c:numCache>
                <c:formatCode>0.00</c:formatCode>
                <c:ptCount val="2"/>
                <c:pt idx="0">
                  <c:v>7.0000000000000007E-2</c:v>
                </c:pt>
                <c:pt idx="1">
                  <c:v>0.93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varannan vecka </c:v>
                </c:pt>
                <c:pt idx="3">
                  <c:v>Cirka en gång i månaden</c:v>
                </c:pt>
                <c:pt idx="4">
                  <c:v>Mindre än en gång i månaden</c:v>
                </c:pt>
                <c:pt idx="5">
                  <c:v>Aldrig</c:v>
                </c:pt>
                <c:pt idx="6">
                  <c:v>Vet inte</c:v>
                </c:pt>
              </c:strCache>
            </c:strRef>
          </c:cat>
          <c:val>
            <c:numRef>
              <c:f>Sheet1!$B$2:$B$8</c:f>
              <c:numCache>
                <c:formatCode>0.00</c:formatCode>
                <c:ptCount val="7"/>
                <c:pt idx="0">
                  <c:v>0.19</c:v>
                </c:pt>
                <c:pt idx="1">
                  <c:v>0.44</c:v>
                </c:pt>
                <c:pt idx="2">
                  <c:v>0.2</c:v>
                </c:pt>
                <c:pt idx="3">
                  <c:v>0.05</c:v>
                </c:pt>
                <c:pt idx="4">
                  <c:v>7.0000000000000007E-2</c:v>
                </c:pt>
                <c:pt idx="5">
                  <c:v>0.01</c:v>
                </c:pt>
                <c:pt idx="6">
                  <c:v>0.04</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varannan vecka </c:v>
                </c:pt>
                <c:pt idx="3">
                  <c:v>Cirka en gång i månaden</c:v>
                </c:pt>
                <c:pt idx="4">
                  <c:v>Mindre än en gång i månaden</c:v>
                </c:pt>
                <c:pt idx="5">
                  <c:v>Aldrig</c:v>
                </c:pt>
                <c:pt idx="6">
                  <c:v>Vet inte</c:v>
                </c:pt>
              </c:strCache>
            </c:strRef>
          </c:cat>
          <c:val>
            <c:numRef>
              <c:f>Sheet1!$C$2:$C$8</c:f>
              <c:numCache>
                <c:formatCode>0.00</c:formatCode>
                <c:ptCount val="7"/>
                <c:pt idx="0">
                  <c:v>0.17</c:v>
                </c:pt>
                <c:pt idx="1">
                  <c:v>0.46</c:v>
                </c:pt>
                <c:pt idx="2">
                  <c:v>0.2</c:v>
                </c:pt>
                <c:pt idx="3">
                  <c:v>7.0000000000000007E-2</c:v>
                </c:pt>
                <c:pt idx="4">
                  <c:v>0.06</c:v>
                </c:pt>
                <c:pt idx="5">
                  <c:v>0.02</c:v>
                </c:pt>
                <c:pt idx="6">
                  <c:v>0.02</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c:v>
                </c:pt>
                <c:pt idx="1">
                  <c:v>Kvinna</c:v>
                </c:pt>
              </c:strCache>
            </c:strRef>
          </c:cat>
          <c:val>
            <c:numRef>
              <c:f>Sheet1!$B$2:$B$3</c:f>
              <c:numCache>
                <c:formatCode>0.00</c:formatCode>
                <c:ptCount val="2"/>
                <c:pt idx="0">
                  <c:v>0.63</c:v>
                </c:pt>
                <c:pt idx="1">
                  <c:v>0.37</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c:v>
                </c:pt>
                <c:pt idx="1">
                  <c:v>Kvinna</c:v>
                </c:pt>
              </c:strCache>
            </c:strRef>
          </c:cat>
          <c:val>
            <c:numRef>
              <c:f>Sheet1!$C$2:$C$3</c:f>
              <c:numCache>
                <c:formatCode>0.00</c:formatCode>
                <c:ptCount val="2"/>
                <c:pt idx="0">
                  <c:v>0.73</c:v>
                </c:pt>
                <c:pt idx="1">
                  <c:v>0.27</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varannan vecka</c:v>
                </c:pt>
                <c:pt idx="3">
                  <c:v>Cirka en gång i månaden</c:v>
                </c:pt>
                <c:pt idx="4">
                  <c:v>Mindre än en gång i månaden</c:v>
                </c:pt>
                <c:pt idx="5">
                  <c:v>Aldrig</c:v>
                </c:pt>
                <c:pt idx="6">
                  <c:v>Vet inte</c:v>
                </c:pt>
              </c:strCache>
            </c:strRef>
          </c:cat>
          <c:val>
            <c:numRef>
              <c:f>Sheet1!$B$2:$B$8</c:f>
              <c:numCache>
                <c:formatCode>0.00</c:formatCode>
                <c:ptCount val="7"/>
                <c:pt idx="0">
                  <c:v>0.01</c:v>
                </c:pt>
                <c:pt idx="1">
                  <c:v>7.0000000000000007E-2</c:v>
                </c:pt>
                <c:pt idx="2">
                  <c:v>7.0000000000000007E-2</c:v>
                </c:pt>
                <c:pt idx="3">
                  <c:v>0.25</c:v>
                </c:pt>
                <c:pt idx="4">
                  <c:v>0.4</c:v>
                </c:pt>
                <c:pt idx="5">
                  <c:v>0.16</c:v>
                </c:pt>
                <c:pt idx="6">
                  <c:v>0.05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Mera än två gånger i veckan</c:v>
                </c:pt>
                <c:pt idx="1">
                  <c:v>En till två gånger i veckan</c:v>
                </c:pt>
                <c:pt idx="2">
                  <c:v>Cirka en gång var varannan vecka</c:v>
                </c:pt>
                <c:pt idx="3">
                  <c:v>Cirka en gång i månaden</c:v>
                </c:pt>
                <c:pt idx="4">
                  <c:v>Mindre än en gång i månaden</c:v>
                </c:pt>
                <c:pt idx="5">
                  <c:v>Aldrig</c:v>
                </c:pt>
                <c:pt idx="6">
                  <c:v>Vet inte</c:v>
                </c:pt>
              </c:strCache>
            </c:strRef>
          </c:cat>
          <c:val>
            <c:numRef>
              <c:f>Sheet1!$C$2:$C$8</c:f>
              <c:numCache>
                <c:formatCode>0.00</c:formatCode>
                <c:ptCount val="7"/>
                <c:pt idx="0">
                  <c:v>0.02</c:v>
                </c:pt>
                <c:pt idx="1">
                  <c:v>0.08</c:v>
                </c:pt>
                <c:pt idx="2">
                  <c:v>0.17</c:v>
                </c:pt>
                <c:pt idx="3">
                  <c:v>0.3</c:v>
                </c:pt>
                <c:pt idx="4">
                  <c:v>0.31</c:v>
                </c:pt>
                <c:pt idx="5">
                  <c:v>0.09</c:v>
                </c:pt>
                <c:pt idx="6">
                  <c:v>0.03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Mindre än 3 år</c:v>
                </c:pt>
                <c:pt idx="1">
                  <c:v>3-6 år</c:v>
                </c:pt>
                <c:pt idx="2">
                  <c:v>7-10 år</c:v>
                </c:pt>
                <c:pt idx="3">
                  <c:v>Mer än 10 år</c:v>
                </c:pt>
                <c:pt idx="4">
                  <c:v>Vet inte</c:v>
                </c:pt>
              </c:strCache>
            </c:strRef>
          </c:cat>
          <c:val>
            <c:numRef>
              <c:f>Sheet1!$B$2:$B$6</c:f>
              <c:numCache>
                <c:formatCode>0.00</c:formatCode>
                <c:ptCount val="5"/>
                <c:pt idx="0">
                  <c:v>0.1</c:v>
                </c:pt>
                <c:pt idx="1">
                  <c:v>0.08</c:v>
                </c:pt>
                <c:pt idx="2">
                  <c:v>0.05</c:v>
                </c:pt>
                <c:pt idx="3">
                  <c:v>0.75</c:v>
                </c:pt>
                <c:pt idx="4">
                  <c:v>0.01</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Mindre än 3 år</c:v>
                </c:pt>
                <c:pt idx="1">
                  <c:v>3-6 år</c:v>
                </c:pt>
                <c:pt idx="2">
                  <c:v>7-10 år</c:v>
                </c:pt>
                <c:pt idx="3">
                  <c:v>Mer än 10 år</c:v>
                </c:pt>
                <c:pt idx="4">
                  <c:v>Vet inte</c:v>
                </c:pt>
              </c:strCache>
            </c:strRef>
          </c:cat>
          <c:val>
            <c:numRef>
              <c:f>Sheet1!$C$2:$C$6</c:f>
              <c:numCache>
                <c:formatCode>0.00</c:formatCode>
                <c:ptCount val="5"/>
                <c:pt idx="0">
                  <c:v>0.09</c:v>
                </c:pt>
                <c:pt idx="1">
                  <c:v>0.12</c:v>
                </c:pt>
                <c:pt idx="2">
                  <c:v>0.08</c:v>
                </c:pt>
                <c:pt idx="3">
                  <c:v>0.7</c:v>
                </c:pt>
                <c:pt idx="4">
                  <c:v>0.01</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 år</c:v>
                </c:pt>
                <c:pt idx="1">
                  <c:v>3-6 år</c:v>
                </c:pt>
                <c:pt idx="2">
                  <c:v>7-10 år</c:v>
                </c:pt>
                <c:pt idx="3">
                  <c:v>Mer än 10 år</c:v>
                </c:pt>
                <c:pt idx="4">
                  <c:v>Vet inte</c:v>
                </c:pt>
              </c:strCache>
            </c:strRef>
          </c:cat>
          <c:val>
            <c:numRef>
              <c:f>Sheet1!$B$2:$B$6</c:f>
              <c:numCache>
                <c:formatCode>0.00</c:formatCode>
                <c:ptCount val="5"/>
                <c:pt idx="0">
                  <c:v>0.25</c:v>
                </c:pt>
                <c:pt idx="1">
                  <c:v>0.34</c:v>
                </c:pt>
                <c:pt idx="2">
                  <c:v>0.13</c:v>
                </c:pt>
                <c:pt idx="3">
                  <c:v>0.27</c:v>
                </c:pt>
                <c:pt idx="4">
                  <c:v>0.01</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1-2 år</c:v>
                </c:pt>
                <c:pt idx="1">
                  <c:v>3-6 år</c:v>
                </c:pt>
                <c:pt idx="2">
                  <c:v>7-10 år</c:v>
                </c:pt>
                <c:pt idx="3">
                  <c:v>Mer än 10 år</c:v>
                </c:pt>
                <c:pt idx="4">
                  <c:v>Vet inte</c:v>
                </c:pt>
              </c:strCache>
            </c:strRef>
          </c:cat>
          <c:val>
            <c:numRef>
              <c:f>Sheet1!$C$2:$C$6</c:f>
              <c:numCache>
                <c:formatCode>0.00</c:formatCode>
                <c:ptCount val="5"/>
                <c:pt idx="0">
                  <c:v>0.19</c:v>
                </c:pt>
                <c:pt idx="1">
                  <c:v>0.24</c:v>
                </c:pt>
                <c:pt idx="2">
                  <c:v>0.11</c:v>
                </c:pt>
                <c:pt idx="3">
                  <c:v>0.45</c:v>
                </c:pt>
                <c:pt idx="4">
                  <c:v>0.01</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För att det är roligt</c:v>
                </c:pt>
                <c:pt idx="1">
                  <c:v>För motionens skull</c:v>
                </c:pt>
                <c:pt idx="2">
                  <c:v>För att det är bra friskvård</c:v>
                </c:pt>
                <c:pt idx="3">
                  <c:v>För att det är en familjeaktivitet</c:v>
                </c:pt>
                <c:pt idx="4">
                  <c:v>För att min sambo/partner gör det</c:v>
                </c:pt>
                <c:pt idx="5">
                  <c:v>För att mina arbetskamrater gör det</c:v>
                </c:pt>
                <c:pt idx="6">
                  <c:v>För att jag gillar att vara i naturen</c:v>
                </c:pt>
                <c:pt idx="7">
                  <c:v>För att jag gillar att tävle/utmana mig själv</c:v>
                </c:pt>
                <c:pt idx="8">
                  <c:v>För det sociala livet på klubben</c:v>
                </c:pt>
              </c:strCache>
            </c:strRef>
          </c:cat>
          <c:val>
            <c:numRef>
              <c:f>Sheet1!$B$2:$B$10</c:f>
              <c:numCache>
                <c:formatCode>0.00</c:formatCode>
                <c:ptCount val="9"/>
                <c:pt idx="0">
                  <c:v>0.75</c:v>
                </c:pt>
                <c:pt idx="1">
                  <c:v>0.37</c:v>
                </c:pt>
                <c:pt idx="2">
                  <c:v>0.45</c:v>
                </c:pt>
                <c:pt idx="3">
                  <c:v>0.18</c:v>
                </c:pt>
                <c:pt idx="4">
                  <c:v>0.17</c:v>
                </c:pt>
                <c:pt idx="5">
                  <c:v>0.01</c:v>
                </c:pt>
                <c:pt idx="6">
                  <c:v>0.22</c:v>
                </c:pt>
                <c:pt idx="7">
                  <c:v>0.22</c:v>
                </c:pt>
                <c:pt idx="8">
                  <c:v>0.18</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För att det är roligt</c:v>
                </c:pt>
                <c:pt idx="1">
                  <c:v>För motionens skull</c:v>
                </c:pt>
                <c:pt idx="2">
                  <c:v>För att det är bra friskvård</c:v>
                </c:pt>
                <c:pt idx="3">
                  <c:v>För att det är en familjeaktivitet</c:v>
                </c:pt>
                <c:pt idx="4">
                  <c:v>För att min sambo/partner gör det</c:v>
                </c:pt>
                <c:pt idx="5">
                  <c:v>För att mina arbetskamrater gör det</c:v>
                </c:pt>
                <c:pt idx="6">
                  <c:v>För att jag gillar att vara i naturen</c:v>
                </c:pt>
                <c:pt idx="7">
                  <c:v>För att jag gillar att tävle/utmana mig själv</c:v>
                </c:pt>
                <c:pt idx="8">
                  <c:v>För det sociala livet på klubben</c:v>
                </c:pt>
              </c:strCache>
            </c:strRef>
          </c:cat>
          <c:val>
            <c:numRef>
              <c:f>Sheet1!$C$2:$C$10</c:f>
              <c:numCache>
                <c:formatCode>0.00</c:formatCode>
                <c:ptCount val="9"/>
                <c:pt idx="0">
                  <c:v>0.85</c:v>
                </c:pt>
                <c:pt idx="1">
                  <c:v>0.4</c:v>
                </c:pt>
                <c:pt idx="2">
                  <c:v>0.41</c:v>
                </c:pt>
                <c:pt idx="3">
                  <c:v>0.18</c:v>
                </c:pt>
                <c:pt idx="4">
                  <c:v>0.18</c:v>
                </c:pt>
                <c:pt idx="5">
                  <c:v>0.04</c:v>
                </c:pt>
                <c:pt idx="6">
                  <c:v>0.23</c:v>
                </c:pt>
                <c:pt idx="7">
                  <c:v>0.3</c:v>
                </c:pt>
                <c:pt idx="8">
                  <c:v>0.18</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Är redan frivillig i klubben</c:v>
                </c:pt>
              </c:strCache>
            </c:strRef>
          </c:cat>
          <c:val>
            <c:numRef>
              <c:f>Sheet1!$B$2:$B$4</c:f>
              <c:numCache>
                <c:formatCode>0.00</c:formatCode>
                <c:ptCount val="3"/>
                <c:pt idx="0">
                  <c:v>7.0000000000000007E-2</c:v>
                </c:pt>
                <c:pt idx="1">
                  <c:v>0.74</c:v>
                </c:pt>
                <c:pt idx="2">
                  <c:v>0.19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Är redan frivillig i klubben</c:v>
                </c:pt>
              </c:strCache>
            </c:strRef>
          </c:cat>
          <c:val>
            <c:numRef>
              <c:f>Sheet1!$C$2:$C$4</c:f>
              <c:numCache>
                <c:formatCode>0.00</c:formatCode>
                <c:ptCount val="3"/>
                <c:pt idx="0">
                  <c:v>0.08</c:v>
                </c:pt>
                <c:pt idx="1">
                  <c:v>0.78</c:v>
                </c:pt>
                <c:pt idx="2">
                  <c:v>0.14000000000000001</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Junior</c:v>
                </c:pt>
                <c:pt idx="1">
                  <c:v>Träning</c:v>
                </c:pt>
                <c:pt idx="2">
                  <c:v>Hjälpa klubben med att värva nya medlemmar</c:v>
                </c:pt>
                <c:pt idx="3">
                  <c:v>Tävlingar</c:v>
                </c:pt>
                <c:pt idx="4">
                  <c:v>Underhåll av byggnader och klubbhusområdet</c:v>
                </c:pt>
                <c:pt idx="5">
                  <c:v>Starter/ranger</c:v>
                </c:pt>
                <c:pt idx="6">
                  <c:v>Mentor för nya medlemmar</c:v>
                </c:pt>
                <c:pt idx="7">
                  <c:v>Kommittéarbete</c:v>
                </c:pt>
                <c:pt idx="8">
                  <c:v>Annat</c:v>
                </c:pt>
              </c:strCache>
            </c:strRef>
          </c:cat>
          <c:val>
            <c:numRef>
              <c:f>Sheet1!$B$2:$B$10</c:f>
              <c:numCache>
                <c:formatCode>0.00</c:formatCode>
                <c:ptCount val="9"/>
                <c:pt idx="0">
                  <c:v>0</c:v>
                </c:pt>
                <c:pt idx="1">
                  <c:v>0.08</c:v>
                </c:pt>
                <c:pt idx="2">
                  <c:v>0.08</c:v>
                </c:pt>
                <c:pt idx="3">
                  <c:v>0.15</c:v>
                </c:pt>
                <c:pt idx="4">
                  <c:v>0.08</c:v>
                </c:pt>
                <c:pt idx="5">
                  <c:v>0.08</c:v>
                </c:pt>
                <c:pt idx="6">
                  <c:v>0.08</c:v>
                </c:pt>
                <c:pt idx="7">
                  <c:v>0.15</c:v>
                </c:pt>
                <c:pt idx="8">
                  <c:v>0.46</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Junior</c:v>
                </c:pt>
                <c:pt idx="1">
                  <c:v>Träning</c:v>
                </c:pt>
                <c:pt idx="2">
                  <c:v>Hjälpa klubben med att värva nya medlemmar</c:v>
                </c:pt>
                <c:pt idx="3">
                  <c:v>Tävlingar</c:v>
                </c:pt>
                <c:pt idx="4">
                  <c:v>Underhåll av byggnader och klubbhusområdet</c:v>
                </c:pt>
                <c:pt idx="5">
                  <c:v>Starter/ranger</c:v>
                </c:pt>
                <c:pt idx="6">
                  <c:v>Mentor för nya medlemmar</c:v>
                </c:pt>
                <c:pt idx="7">
                  <c:v>Kommittéarbete</c:v>
                </c:pt>
                <c:pt idx="8">
                  <c:v>Annat</c:v>
                </c:pt>
              </c:strCache>
            </c:strRef>
          </c:cat>
          <c:val>
            <c:numRef>
              <c:f>Sheet1!$C$2:$C$10</c:f>
              <c:numCache>
                <c:formatCode>0.00</c:formatCode>
                <c:ptCount val="9"/>
                <c:pt idx="0">
                  <c:v>0.05</c:v>
                </c:pt>
                <c:pt idx="1">
                  <c:v>0.04</c:v>
                </c:pt>
                <c:pt idx="2">
                  <c:v>0.06</c:v>
                </c:pt>
                <c:pt idx="3">
                  <c:v>0.22</c:v>
                </c:pt>
                <c:pt idx="4">
                  <c:v>0.38</c:v>
                </c:pt>
                <c:pt idx="5">
                  <c:v>0.21</c:v>
                </c:pt>
                <c:pt idx="6">
                  <c:v>0.11</c:v>
                </c:pt>
                <c:pt idx="7">
                  <c:v>0.2</c:v>
                </c:pt>
                <c:pt idx="8">
                  <c:v>0.28000000000000003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Är redan sponsor i klubben</c:v>
                </c:pt>
              </c:strCache>
            </c:strRef>
          </c:cat>
          <c:val>
            <c:numRef>
              <c:f>Sheet1!$B$2:$B$4</c:f>
              <c:numCache>
                <c:formatCode>0.00</c:formatCode>
                <c:ptCount val="3"/>
                <c:pt idx="0">
                  <c:v>0.01</c:v>
                </c:pt>
                <c:pt idx="1">
                  <c:v>0.95</c:v>
                </c:pt>
                <c:pt idx="2">
                  <c:v>0.04</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Nej</c:v>
                </c:pt>
                <c:pt idx="2">
                  <c:v>Är redan sponsor i klubben</c:v>
                </c:pt>
              </c:strCache>
            </c:strRef>
          </c:cat>
          <c:val>
            <c:numRef>
              <c:f>Sheet1!$C$2:$C$4</c:f>
              <c:numCache>
                <c:formatCode>0.00</c:formatCode>
                <c:ptCount val="3"/>
                <c:pt idx="0">
                  <c:v>0.01</c:v>
                </c:pt>
                <c:pt idx="1">
                  <c:v>0.93</c:v>
                </c:pt>
                <c:pt idx="2">
                  <c:v>0.05</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 klubben får gärna se mina kommentarer tillsammans med min kontaktinformation</c:v>
                </c:pt>
                <c:pt idx="1">
                  <c:v>Nej, klubben får inte se mina kommentarer tillsammans med min kontaktinformation</c:v>
                </c:pt>
              </c:strCache>
            </c:strRef>
          </c:cat>
          <c:val>
            <c:numRef>
              <c:f>Sheet1!$B$2:$B$3</c:f>
              <c:numCache>
                <c:formatCode>0.00</c:formatCode>
                <c:ptCount val="2"/>
                <c:pt idx="0">
                  <c:v>0.43</c:v>
                </c:pt>
                <c:pt idx="1">
                  <c:v>0.56999999999999995</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 klubben får gärna se mina kommentarer tillsammans med min kontaktinformation</c:v>
                </c:pt>
                <c:pt idx="1">
                  <c:v>Nej, klubben får inte se mina kommentarer tillsammans med min kontaktinformation</c:v>
                </c:pt>
              </c:strCache>
            </c:strRef>
          </c:cat>
          <c:val>
            <c:numRef>
              <c:f>Sheet1!$C$2:$C$3</c:f>
              <c:numCache>
                <c:formatCode>0.00</c:formatCode>
                <c:ptCount val="2"/>
                <c:pt idx="0">
                  <c:v>0.42</c:v>
                </c:pt>
                <c:pt idx="1">
                  <c:v>0.57999999999999996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c:v>
                </c:pt>
                <c:pt idx="1">
                  <c:v>10-18.4</c:v>
                </c:pt>
                <c:pt idx="2">
                  <c:v>18.5-24.9</c:v>
                </c:pt>
                <c:pt idx="3">
                  <c:v>25-36</c:v>
                </c:pt>
                <c:pt idx="4">
                  <c:v>37+</c:v>
                </c:pt>
              </c:strCache>
            </c:strRef>
          </c:cat>
          <c:val>
            <c:numRef>
              <c:f>Sheet1!$B$2:$B$6</c:f>
              <c:numCache>
                <c:formatCode>0.00</c:formatCode>
                <c:ptCount val="5"/>
                <c:pt idx="0">
                  <c:v>0.02</c:v>
                </c:pt>
                <c:pt idx="1">
                  <c:v>0.13</c:v>
                </c:pt>
                <c:pt idx="2">
                  <c:v>0.26</c:v>
                </c:pt>
                <c:pt idx="3">
                  <c:v>0.43</c:v>
                </c:pt>
                <c:pt idx="4">
                  <c:v>0.17</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10</c:v>
                </c:pt>
                <c:pt idx="1">
                  <c:v>10-18.4</c:v>
                </c:pt>
                <c:pt idx="2">
                  <c:v>18.5-24.9</c:v>
                </c:pt>
                <c:pt idx="3">
                  <c:v>25-36</c:v>
                </c:pt>
                <c:pt idx="4">
                  <c:v>37+</c:v>
                </c:pt>
              </c:strCache>
            </c:strRef>
          </c:cat>
          <c:val>
            <c:numRef>
              <c:f>Sheet1!$C$2:$C$6</c:f>
              <c:numCache>
                <c:formatCode>0.00</c:formatCode>
                <c:ptCount val="5"/>
                <c:pt idx="0">
                  <c:v>0.11</c:v>
                </c:pt>
                <c:pt idx="1">
                  <c:v>0.24</c:v>
                </c:pt>
                <c:pt idx="2">
                  <c:v>0.25</c:v>
                </c:pt>
                <c:pt idx="3">
                  <c:v>0.3</c:v>
                </c:pt>
                <c:pt idx="4">
                  <c:v>0.1</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Negativ</c:v>
                </c:pt>
                <c:pt idx="1">
                  <c:v>Passiv</c:v>
                </c:pt>
                <c:pt idx="2">
                  <c:v>Positiv</c:v>
                </c:pt>
              </c:strCache>
            </c:strRef>
          </c:cat>
          <c:val>
            <c:numRef>
              <c:f>Sheet1!$B$2:$B$4</c:f>
              <c:numCache>
                <c:formatCode>0.00</c:formatCode>
                <c:ptCount val="3"/>
                <c:pt idx="0">
                  <c:v>0.05</c:v>
                </c:pt>
                <c:pt idx="1">
                  <c:v>0.33</c:v>
                </c:pt>
                <c:pt idx="2">
                  <c:v>0.62</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Negativ</c:v>
                </c:pt>
                <c:pt idx="1">
                  <c:v>Passiv</c:v>
                </c:pt>
                <c:pt idx="2">
                  <c:v>Positiv</c:v>
                </c:pt>
              </c:strCache>
            </c:strRef>
          </c:cat>
          <c:val>
            <c:numRef>
              <c:f>Sheet1!$C$2:$C$4</c:f>
              <c:numCache>
                <c:formatCode>0.00</c:formatCode>
                <c:ptCount val="3"/>
                <c:pt idx="0">
                  <c:v>0.13</c:v>
                </c:pt>
                <c:pt idx="1">
                  <c:v>0.35</c:v>
                </c:pt>
                <c:pt idx="2">
                  <c:v>0.53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Net Promoter Score</c:v>
                </c:pt>
              </c:strCache>
            </c:strRef>
          </c:cat>
          <c:val>
            <c:numRef>
              <c:f>Sheet1!$B$2:$B$2</c:f>
              <c:numCache>
                <c:formatCode>General</c:formatCode>
                <c:ptCount val="1"/>
                <c:pt idx="0">
                  <c:v>57</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Net Promoter Score</c:v>
                </c:pt>
              </c:strCache>
            </c:strRef>
          </c:cat>
          <c:val>
            <c:numRef>
              <c:f>Sheet1!$C$2:$C$2</c:f>
              <c:numCache>
                <c:formatCode>General</c:formatCode>
                <c:ptCount val="1"/>
                <c:pt idx="0">
                  <c:v>40.03</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Kanske</c:v>
                </c:pt>
                <c:pt idx="2">
                  <c:v>Nei</c:v>
                </c:pt>
              </c:strCache>
            </c:strRef>
          </c:cat>
          <c:val>
            <c:numRef>
              <c:f>Sheet1!$B$2:$B$4</c:f>
              <c:numCache>
                <c:formatCode>0.00</c:formatCode>
                <c:ptCount val="3"/>
                <c:pt idx="0">
                  <c:v>0.64</c:v>
                </c:pt>
                <c:pt idx="1">
                  <c:v>0.23</c:v>
                </c:pt>
                <c:pt idx="2">
                  <c:v>0.13</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Kanske</c:v>
                </c:pt>
                <c:pt idx="2">
                  <c:v>Nei</c:v>
                </c:pt>
              </c:strCache>
            </c:strRef>
          </c:cat>
          <c:val>
            <c:numRef>
              <c:f>Sheet1!$C$2:$C$4</c:f>
              <c:numCache>
                <c:formatCode>0.00</c:formatCode>
                <c:ptCount val="3"/>
                <c:pt idx="0">
                  <c:v>0.56999999999999995</c:v>
                </c:pt>
                <c:pt idx="1">
                  <c:v>0.26</c:v>
                </c:pt>
                <c:pt idx="2">
                  <c:v>0.16</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Höganäs Golfklubb</c:v>
                </c:pt>
              </c:strCache>
            </c:strRef>
          </c:tx>
          <c:spPr>
            <a:solidFill>
              <a:srgbClr val="F064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På grund av min ålder</c:v>
                </c:pt>
                <c:pt idx="1">
                  <c:v>På grund av min hälsa</c:v>
                </c:pt>
                <c:pt idx="2">
                  <c:v>Spelar för lite</c:v>
                </c:pt>
                <c:pt idx="3">
                  <c:v>Det är för dyrt</c:v>
                </c:pt>
                <c:pt idx="4">
                  <c:v>Allmänt missnöje med klubben</c:v>
                </c:pt>
                <c:pt idx="5">
                  <c:v>Missnöje med banan</c:v>
                </c:pt>
                <c:pt idx="6">
                  <c:v>Byter antagligen till en annan klubb</c:v>
                </c:pt>
                <c:pt idx="7">
                  <c:v>Brist på lust att fortsätta spela golf</c:v>
                </c:pt>
                <c:pt idx="8">
                  <c:v>Saknar fasta spelkompisar i klubben</c:v>
                </c:pt>
                <c:pt idx="9">
                  <c:v>Saknas en inkluderande kultur och gemenskap där man känner sig välkommen och bekräftad</c:v>
                </c:pt>
                <c:pt idx="10">
                  <c:v>Tycker att golf är en för svår sport</c:v>
                </c:pt>
                <c:pt idx="11">
                  <c:v>Skall flytta, så det skulle vara besvärligt att vara medlem i klubben</c:v>
                </c:pt>
                <c:pt idx="12">
                  <c:v>Missnöje med styrelse / ledning</c:v>
                </c:pt>
                <c:pt idx="13">
                  <c:v>För svårt att få starttider</c:v>
                </c:pt>
                <c:pt idx="14">
                  <c:v>Vet inte</c:v>
                </c:pt>
                <c:pt idx="15">
                  <c:v>Annan orsak</c:v>
                </c:pt>
              </c:strCache>
            </c:strRef>
          </c:cat>
          <c:val>
            <c:numRef>
              <c:f>Sheet1!$B$2:$B$17</c:f>
              <c:numCache>
                <c:formatCode>0.00</c:formatCode>
                <c:ptCount val="16"/>
                <c:pt idx="0">
                  <c:v>0.23</c:v>
                </c:pt>
                <c:pt idx="1">
                  <c:v>0.14000000000000001</c:v>
                </c:pt>
                <c:pt idx="2">
                  <c:v>0.14000000000000001</c:v>
                </c:pt>
                <c:pt idx="3">
                  <c:v>0.18</c:v>
                </c:pt>
                <c:pt idx="4">
                  <c:v>0.05</c:v>
                </c:pt>
                <c:pt idx="5">
                  <c:v>0</c:v>
                </c:pt>
                <c:pt idx="6">
                  <c:v>0.23</c:v>
                </c:pt>
                <c:pt idx="7">
                  <c:v>0.09</c:v>
                </c:pt>
                <c:pt idx="8">
                  <c:v>0.05</c:v>
                </c:pt>
                <c:pt idx="9">
                  <c:v>0.05</c:v>
                </c:pt>
                <c:pt idx="10">
                  <c:v>0</c:v>
                </c:pt>
                <c:pt idx="11">
                  <c:v>0.14000000000000001</c:v>
                </c:pt>
                <c:pt idx="12">
                  <c:v>0.09</c:v>
                </c:pt>
                <c:pt idx="13">
                  <c:v>0</c:v>
                </c:pt>
                <c:pt idx="14">
                  <c:v>0</c:v>
                </c:pt>
                <c:pt idx="15">
                  <c:v>0.09</c:v>
                </c:pt>
              </c:numCache>
            </c:numRef>
          </c:val>
          <c:extLst>
            <c:ext xmlns:c16="http://schemas.microsoft.com/office/drawing/2014/chart" uri="{C3380CC4-5D6E-409C-BE32-E72D297353CC}">
              <c16:uniqueId val="{00000000-470B-4C01-B882-7BAC86C657FE}"/>
            </c:ext>
          </c:extLst>
        </c:ser>
        <c:ser>
          <c:idx val="1"/>
          <c:order val="1"/>
          <c:tx>
            <c:strRef>
              <c:f>Sheet1!$C$1</c:f>
              <c:strCache>
                <c:ptCount val="1"/>
                <c:pt idx="0">
                  <c:v>National Benchmark</c:v>
                </c:pt>
              </c:strCache>
            </c:strRef>
          </c:tx>
          <c:spPr>
            <a:solidFill>
              <a:srgbClr val="28344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På grund av min ålder</c:v>
                </c:pt>
                <c:pt idx="1">
                  <c:v>På grund av min hälsa</c:v>
                </c:pt>
                <c:pt idx="2">
                  <c:v>Spelar för lite</c:v>
                </c:pt>
                <c:pt idx="3">
                  <c:v>Det är för dyrt</c:v>
                </c:pt>
                <c:pt idx="4">
                  <c:v>Allmänt missnöje med klubben</c:v>
                </c:pt>
                <c:pt idx="5">
                  <c:v>Missnöje med banan</c:v>
                </c:pt>
                <c:pt idx="6">
                  <c:v>Byter antagligen till en annan klubb</c:v>
                </c:pt>
                <c:pt idx="7">
                  <c:v>Brist på lust att fortsätta spela golf</c:v>
                </c:pt>
                <c:pt idx="8">
                  <c:v>Saknar fasta spelkompisar i klubben</c:v>
                </c:pt>
                <c:pt idx="9">
                  <c:v>Saknas en inkluderande kultur och gemenskap där man känner sig välkommen och bekräftad</c:v>
                </c:pt>
                <c:pt idx="10">
                  <c:v>Tycker att golf är en för svår sport</c:v>
                </c:pt>
                <c:pt idx="11">
                  <c:v>Skall flytta, så det skulle vara besvärligt att vara medlem i klubben</c:v>
                </c:pt>
                <c:pt idx="12">
                  <c:v>Missnöje med styrelse / ledning</c:v>
                </c:pt>
                <c:pt idx="13">
                  <c:v>För svårt att få starttider</c:v>
                </c:pt>
                <c:pt idx="14">
                  <c:v>Vet inte</c:v>
                </c:pt>
                <c:pt idx="15">
                  <c:v>Annan orsak</c:v>
                </c:pt>
              </c:strCache>
            </c:strRef>
          </c:cat>
          <c:val>
            <c:numRef>
              <c:f>Sheet1!$C$2:$C$17</c:f>
              <c:numCache>
                <c:formatCode>0.00</c:formatCode>
                <c:ptCount val="16"/>
                <c:pt idx="0">
                  <c:v>0.11</c:v>
                </c:pt>
                <c:pt idx="1">
                  <c:v>0.09</c:v>
                </c:pt>
                <c:pt idx="2">
                  <c:v>0.24</c:v>
                </c:pt>
                <c:pt idx="3">
                  <c:v>0.23</c:v>
                </c:pt>
                <c:pt idx="4">
                  <c:v>0.08</c:v>
                </c:pt>
                <c:pt idx="5">
                  <c:v>0.16</c:v>
                </c:pt>
                <c:pt idx="6">
                  <c:v>0.24</c:v>
                </c:pt>
                <c:pt idx="7">
                  <c:v>0.04</c:v>
                </c:pt>
                <c:pt idx="8">
                  <c:v>7.0000000000000007E-2</c:v>
                </c:pt>
                <c:pt idx="9">
                  <c:v>0.05</c:v>
                </c:pt>
                <c:pt idx="10">
                  <c:v>0.01</c:v>
                </c:pt>
                <c:pt idx="11">
                  <c:v>7.0000000000000007E-2</c:v>
                </c:pt>
                <c:pt idx="12">
                  <c:v>0.05</c:v>
                </c:pt>
                <c:pt idx="13">
                  <c:v>0.09</c:v>
                </c:pt>
                <c:pt idx="14">
                  <c:v>0.03</c:v>
                </c:pt>
                <c:pt idx="15">
                  <c:v>0.11</c:v>
                </c:pt>
              </c:numCache>
            </c:numRef>
          </c:val>
          <c:extLst>
            <c:ext xmlns:c16="http://schemas.microsoft.com/office/drawing/2014/chart" uri="{C3380CC4-5D6E-409C-BE32-E72D297353CC}">
              <c16:uniqueId val="{00000001-470B-4C01-B882-7BAC86C657FE}"/>
            </c:ext>
          </c:extLst>
        </c:ser>
        <c:dLbls>
          <c:showLegendKey val="0"/>
          <c:showVal val="0"/>
          <c:showCatName val="0"/>
          <c:showSerName val="0"/>
          <c:showPercent val="0"/>
          <c:showBubbleSize val="0"/>
        </c:dLbls>
        <c:gapWidth val="200"/>
        <c:overlap val="-16"/>
        <c:axId val="447917096"/>
        <c:axId val="447917424"/>
      </c:barChart>
      <c:catAx>
        <c:axId val="4479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83444"/>
                </a:solidFill>
                <a:latin typeface="Arial" panose="020B0604020202020204" pitchFamily="34" charset="0"/>
                <a:ea typeface="+mn-ea"/>
                <a:cs typeface="Arial" panose="020B0604020202020204" pitchFamily="34" charset="0"/>
              </a:defRPr>
            </a:pPr>
            <a:endParaRPr lang="sv-SE"/>
          </a:p>
        </c:txPr>
        <c:crossAx val="447917424"/>
        <c:crosses val="autoZero"/>
        <c:auto val="1"/>
        <c:lblAlgn val="ctr"/>
        <c:lblOffset val="100"/>
        <c:noMultiLvlLbl val="0"/>
      </c:catAx>
      <c:valAx>
        <c:axId val="44791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7917096"/>
        <c:crosses val="autoZero"/>
        <c:crossBetween val="between"/>
      </c:valAx>
      <c:spPr>
        <a:noFill/>
        <a:ln>
          <a:noFill/>
        </a:ln>
        <a:effectLst/>
      </c:spPr>
    </c:plotArea>
    <c:legend>
      <c:legendPos val="t"/>
      <c:layout>
        <c:manualLayout>
          <c:xMode val="edge"/>
          <c:yMode val="edge"/>
          <c:x val="0.70914972985242208"/>
          <c:y val="2.9271326062520326E-2"/>
          <c:w val="0.29085027014757786"/>
          <c:h val="4.34550121614292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9FD6-413B-4373-8B6C-9B6F6E94B3AB}"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7958B-CFC8-4EBD-86AB-64A94383A61E}" type="slidenum">
              <a:rPr lang="en-US" smtClean="0"/>
              <a:t>‹#›</a:t>
            </a:fld>
            <a:endParaRPr lang="en-US"/>
          </a:p>
        </p:txBody>
      </p:sp>
    </p:spTree>
    <p:extLst>
      <p:ext uri="{BB962C8B-B14F-4D97-AF65-F5344CB8AC3E}">
        <p14:creationId xmlns:p14="http://schemas.microsoft.com/office/powerpoint/2010/main" val="183050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4327958B-CFC8-4EBD-86AB-64A94383A61E}" type="slidenum">
              <a:rPr lang="en-US" smtClean="0"/>
              <a:t>1</a:t>
            </a:fld>
            <a:endParaRPr lang="en-US"/>
          </a:p>
        </p:txBody>
      </p:sp>
    </p:spTree>
    <p:extLst>
      <p:ext uri="{BB962C8B-B14F-4D97-AF65-F5344CB8AC3E}">
        <p14:creationId xmlns:p14="http://schemas.microsoft.com/office/powerpoint/2010/main" val="294467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0219-2231-179D-4C90-3253CBAF46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486C7-9347-509F-79C1-63460F158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D0EC1-B59E-ACCC-AA1A-5C5EA4E98628}"/>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7A724CBD-7261-CA3F-0C12-0D989D584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48666-3315-393E-13EE-E90E67601BAD}"/>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377306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3815-FB50-79A1-007F-F744A90086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4F263-B1A1-BD27-2758-650149EB47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946C5-34DD-8F53-F7E4-5870E3FB8ED7}"/>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0745F1BF-0440-01A5-1FD2-7BCCB9CD2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8A200-D9AF-E912-D95D-A45E7FF9A07E}"/>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6635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A99F78-A61D-A54A-25F0-77B1D8946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708BF-9739-4227-6A3A-6CB7C2F0D0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4BE0-6AF8-6392-03D8-E8ACF6BDF392}"/>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D89EAD10-732E-A29E-03E6-71F51BC8E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B616D-1CA6-0017-2A75-395A99200599}"/>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334679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70FA-DF08-465D-E615-944468470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20C4A-A3E4-304A-6DB8-7EEFF8D6E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F21A1-2AB6-F18E-EC4F-733B96FEE5B5}"/>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B20188DA-9909-1E0A-6A8F-D7581AB25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C79AC-0F39-7966-F38A-EBC68B96DC92}"/>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281246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898A-1078-8E5D-75AD-3F16D7571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F143E-DF2D-15A8-B13D-6B75A0FEA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B1495-08BF-CDD4-9583-633A46568B66}"/>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B7255594-3E73-9588-A2F3-AE36043C2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DEC91-D281-D1FC-2FB0-A4EE67729583}"/>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240256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557A-02AC-A47C-C7EE-6BB928E78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A35DD-F6A7-BC39-E9B9-DB4DA195CB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8E010A-ADE2-BC42-7D6C-628DC2C27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80D8C-87A5-47E2-83F0-CF6C0D6D0CAE}"/>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6" name="Footer Placeholder 5">
            <a:extLst>
              <a:ext uri="{FF2B5EF4-FFF2-40B4-BE49-F238E27FC236}">
                <a16:creationId xmlns:a16="http://schemas.microsoft.com/office/drawing/2014/main" id="{2D89094E-8F87-1FF9-4B84-F2A95585E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F7447-BC3F-96E1-F9CA-AF5BBA46AC11}"/>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87289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1B58-2FE3-FC89-B33A-9BA151B28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727931-A079-B666-AE23-638622B7A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B64C9-1BDA-E2F1-D041-874319E5E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7F5B4-8361-2F02-6A23-945944EEE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05DD6-6923-2529-B487-BFF544B5EB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ABB098-4825-3E23-5484-34D71204A062}"/>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8" name="Footer Placeholder 7">
            <a:extLst>
              <a:ext uri="{FF2B5EF4-FFF2-40B4-BE49-F238E27FC236}">
                <a16:creationId xmlns:a16="http://schemas.microsoft.com/office/drawing/2014/main" id="{2A806252-3253-2141-7B33-9C86DBA18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B4354-E589-B0C2-C15C-DDEACC384792}"/>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411889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FDD7-B68F-04EE-8C40-D3B83B5BBC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C8254-ECB7-C6A3-0A85-5BBFF638EEE6}"/>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4" name="Footer Placeholder 3">
            <a:extLst>
              <a:ext uri="{FF2B5EF4-FFF2-40B4-BE49-F238E27FC236}">
                <a16:creationId xmlns:a16="http://schemas.microsoft.com/office/drawing/2014/main" id="{4D139580-432B-275E-C10A-2086CB372F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E2D58-2676-DBCC-E087-042235C84E35}"/>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288366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C5ED5-F921-1A2F-C3C9-8B77F08DB4CE}"/>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3" name="Footer Placeholder 2">
            <a:extLst>
              <a:ext uri="{FF2B5EF4-FFF2-40B4-BE49-F238E27FC236}">
                <a16:creationId xmlns:a16="http://schemas.microsoft.com/office/drawing/2014/main" id="{B3A6CC35-896E-7A3C-7160-10B355F4A6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25BD36-07A3-0E3B-8113-B932FDA932A8}"/>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265407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3309-DCD2-FEF2-39D5-3EF945F37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632CD9-A615-7D17-C893-26EC47968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F4FA0-E0A4-F92C-4742-09EE0ED87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E6023-315A-1FAA-FD6B-716C3E84F294}"/>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6" name="Footer Placeholder 5">
            <a:extLst>
              <a:ext uri="{FF2B5EF4-FFF2-40B4-BE49-F238E27FC236}">
                <a16:creationId xmlns:a16="http://schemas.microsoft.com/office/drawing/2014/main" id="{9B60685C-3132-CD5B-6BAF-19297E62E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0916B-44EB-1CDC-0B91-5778160B6B0D}"/>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9169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8DD4-8335-4EE7-E47F-A833B7511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96A90-093B-BDBD-047F-7A3D67C58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CE592-B56F-35EA-2D69-4E8DD7EF6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949E2-3C2B-C142-CA8A-144A96DAFFE7}"/>
              </a:ext>
            </a:extLst>
          </p:cNvPr>
          <p:cNvSpPr>
            <a:spLocks noGrp="1"/>
          </p:cNvSpPr>
          <p:nvPr>
            <p:ph type="dt" sz="half" idx="10"/>
          </p:nvPr>
        </p:nvSpPr>
        <p:spPr/>
        <p:txBody>
          <a:bodyPr/>
          <a:lstStyle/>
          <a:p>
            <a:fld id="{0A35E112-96A4-4509-82C0-A18BA9A6A389}" type="datetimeFigureOut">
              <a:rPr lang="en-US" smtClean="0"/>
              <a:t>10/6/2023</a:t>
            </a:fld>
            <a:endParaRPr lang="en-US"/>
          </a:p>
        </p:txBody>
      </p:sp>
      <p:sp>
        <p:nvSpPr>
          <p:cNvPr id="6" name="Footer Placeholder 5">
            <a:extLst>
              <a:ext uri="{FF2B5EF4-FFF2-40B4-BE49-F238E27FC236}">
                <a16:creationId xmlns:a16="http://schemas.microsoft.com/office/drawing/2014/main" id="{0960C39C-3C03-ABEB-C419-791943807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D5F39-94E1-1E45-D706-424F5AE2F52D}"/>
              </a:ext>
            </a:extLst>
          </p:cNvPr>
          <p:cNvSpPr>
            <a:spLocks noGrp="1"/>
          </p:cNvSpPr>
          <p:nvPr>
            <p:ph type="sldNum" sz="quarter" idx="12"/>
          </p:nvPr>
        </p:nvSpPr>
        <p:spPr/>
        <p:txBody>
          <a:bodyPr/>
          <a:lstStyle/>
          <a:p>
            <a:fld id="{092C68B2-6687-44EB-A636-40860B7EDC13}" type="slidenum">
              <a:rPr lang="en-US" smtClean="0"/>
              <a:t>‹#›</a:t>
            </a:fld>
            <a:endParaRPr lang="en-US"/>
          </a:p>
        </p:txBody>
      </p:sp>
    </p:spTree>
    <p:extLst>
      <p:ext uri="{BB962C8B-B14F-4D97-AF65-F5344CB8AC3E}">
        <p14:creationId xmlns:p14="http://schemas.microsoft.com/office/powerpoint/2010/main" val="360337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6AC9A-21F8-32BF-ED71-D9B3B19BB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4D1B40-F8BB-BC36-4634-5C805C3DD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98CA4-6129-A425-965E-812DBC82F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E112-96A4-4509-82C0-A18BA9A6A389}" type="datetimeFigureOut">
              <a:rPr lang="en-US" smtClean="0"/>
              <a:t>10/6/2023</a:t>
            </a:fld>
            <a:endParaRPr lang="en-US"/>
          </a:p>
        </p:txBody>
      </p:sp>
      <p:sp>
        <p:nvSpPr>
          <p:cNvPr id="5" name="Footer Placeholder 4">
            <a:extLst>
              <a:ext uri="{FF2B5EF4-FFF2-40B4-BE49-F238E27FC236}">
                <a16:creationId xmlns:a16="http://schemas.microsoft.com/office/drawing/2014/main" id="{9D5A5AE1-FAA5-BC96-D832-DBD977536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D8160-4EB5-6FD0-A95E-569FACBFC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C68B2-6687-44EB-A636-40860B7EDC13}" type="slidenum">
              <a:rPr lang="en-US" smtClean="0"/>
              <a:t>‹#›</a:t>
            </a:fld>
            <a:endParaRPr lang="en-US"/>
          </a:p>
        </p:txBody>
      </p:sp>
    </p:spTree>
    <p:extLst>
      <p:ext uri="{BB962C8B-B14F-4D97-AF65-F5344CB8AC3E}">
        <p14:creationId xmlns:p14="http://schemas.microsoft.com/office/powerpoint/2010/main" val="33881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F4F0"/>
        </a:solidFill>
        <a:effectLst/>
      </p:bgPr>
    </p:bg>
    <p:spTree>
      <p:nvGrpSpPr>
        <p:cNvPr id="1" name=""/>
        <p:cNvGrpSpPr/>
        <p:nvPr/>
      </p:nvGrpSpPr>
      <p:grpSpPr>
        <a:xfrm>
          <a:off x="0" y="0"/>
          <a:ext cx="0" cy="0"/>
          <a:chOff x="0" y="0"/>
          <a:chExt cx="0" cy="0"/>
        </a:xfrm>
      </p:grpSpPr>
      <p:pic>
        <p:nvPicPr>
          <p:cNvPr id="4" name="Image">
            <a:extLst>
              <a:ext uri="{FF2B5EF4-FFF2-40B4-BE49-F238E27FC236}">
                <a16:creationId xmlns:a16="http://schemas.microsoft.com/office/drawing/2014/main" id="{2FA21A76-4E1F-56C1-E9E1-9D772EF593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48749" y="3157629"/>
            <a:ext cx="6300747" cy="3029371"/>
          </a:xfrm>
          <a:prstGeom prst="rect">
            <a:avLst/>
          </a:prstGeom>
        </p:spPr>
      </p:pic>
      <p:sp>
        <p:nvSpPr>
          <p:cNvPr id="9" name="Date">
            <a:extLst>
              <a:ext uri="{FF2B5EF4-FFF2-40B4-BE49-F238E27FC236}">
                <a16:creationId xmlns:a16="http://schemas.microsoft.com/office/drawing/2014/main" id="{92F80409-BA63-C37F-5148-D6ADECCF9813}"/>
              </a:ext>
            </a:extLst>
          </p:cNvPr>
          <p:cNvSpPr txBox="1"/>
          <p:nvPr/>
        </p:nvSpPr>
        <p:spPr>
          <a:xfrm>
            <a:off x="1191490" y="5940779"/>
            <a:ext cx="4142510" cy="246221"/>
          </a:xfrm>
          <a:prstGeom prst="rect">
            <a:avLst/>
          </a:prstGeom>
          <a:noFill/>
        </p:spPr>
        <p:txBody>
          <a:bodyPr wrap="square" lIns="0" rtlCol="0">
            <a:spAutoFit/>
          </a:bodyPr>
          <a:lstStyle/>
          <a:p>
            <a:r>
              <a:rPr lang="da-DK" sz="1000" dirty="0">
                <a:latin typeface="Arial" panose="020B0604020202020204" pitchFamily="34" charset="0"/>
                <a:cs typeface="Arial" panose="020B0604020202020204" pitchFamily="34" charset="0"/>
              </a:rPr>
              <a:t>Rapportdatum: 06 okt. 2023</a:t>
            </a:r>
            <a:endParaRPr lang="en-US" sz="1000" dirty="0">
              <a:latin typeface="Arial" panose="020B0604020202020204" pitchFamily="34" charset="0"/>
              <a:cs typeface="Arial" panose="020B0604020202020204" pitchFamily="34" charset="0"/>
            </a:endParaRPr>
          </a:p>
        </p:txBody>
      </p:sp>
      <p:sp>
        <p:nvSpPr>
          <p:cNvPr id="6" name="Text">
            <a:extLst>
              <a:ext uri="{FF2B5EF4-FFF2-40B4-BE49-F238E27FC236}">
                <a16:creationId xmlns:a16="http://schemas.microsoft.com/office/drawing/2014/main" id="{3DD491BA-6DD5-E8A5-858D-EEB6ECB4118F}"/>
              </a:ext>
            </a:extLst>
          </p:cNvPr>
          <p:cNvSpPr txBox="1"/>
          <p:nvPr/>
        </p:nvSpPr>
        <p:spPr>
          <a:xfrm>
            <a:off x="1191490" y="3605077"/>
            <a:ext cx="4142510" cy="1021883"/>
          </a:xfrm>
          <a:prstGeom prst="rect">
            <a:avLst/>
          </a:prstGeom>
          <a:noFill/>
        </p:spPr>
        <p:txBody>
          <a:bodyPr wrap="square" lIns="0" rtlCol="0">
            <a:spAutoFit/>
          </a:bodyPr>
          <a:lstStyle/>
          <a:p>
            <a:pPr>
              <a:lnSpc>
                <a:spcPct val="150000"/>
              </a:lnSpc>
            </a:pPr>
            <a:r>
              <a:rPr lang="da-DK" sz="1400" dirty="0">
                <a:latin typeface="Arial" panose="020B0604020202020204" pitchFamily="34" charset="0"/>
                <a:cs typeface="Arial" panose="020B0604020202020204" pitchFamily="34" charset="0"/>
              </a:rPr>
              <a:t>Datumintervall: 	</a:t>
            </a:r>
            <a:r>
              <a:rPr lang="da-DK" sz="1200" dirty="0">
                <a:latin typeface="Arial" panose="020B0604020202020204" pitchFamily="34" charset="0"/>
                <a:cs typeface="Arial" panose="020B0604020202020204" pitchFamily="34" charset="0"/>
              </a:rPr>
              <a:t>01 jan. - 06 okt. 2023</a:t>
            </a:r>
            <a:endParaRPr lang="da-DK" sz="1400" dirty="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Benchmark: 	</a:t>
            </a:r>
            <a:r>
              <a:rPr lang="da-DK" sz="1200" dirty="0">
                <a:latin typeface="Arial" panose="020B0604020202020204" pitchFamily="34" charset="0"/>
                <a:cs typeface="Arial" panose="020B0604020202020204" pitchFamily="34" charset="0"/>
              </a:rPr>
              <a:t>National Benchmark</a:t>
            </a:r>
            <a:endParaRPr lang="da-DK" sz="1400" dirty="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Filter tillämpade: 	</a:t>
            </a:r>
            <a:r>
              <a:rPr lang="da-DK" sz="1200" dirty="0">
                <a:latin typeface="Arial" panose="020B0604020202020204" pitchFamily="34" charset="0"/>
                <a:cs typeface="Arial" panose="020B0604020202020204" pitchFamily="34" charset="0"/>
              </a:rPr>
              <a:t>Ingen</a:t>
            </a:r>
            <a:endParaRPr lang="en-US" sz="1000" dirty="0">
              <a:latin typeface="Arial" panose="020B0604020202020204" pitchFamily="34" charset="0"/>
              <a:cs typeface="Arial" panose="020B0604020202020204" pitchFamily="34" charset="0"/>
            </a:endParaRPr>
          </a:p>
        </p:txBody>
      </p:sp>
      <p:sp>
        <p:nvSpPr>
          <p:cNvPr id="3" name="Survey">
            <a:extLst>
              <a:ext uri="{FF2B5EF4-FFF2-40B4-BE49-F238E27FC236}">
                <a16:creationId xmlns:a16="http://schemas.microsoft.com/office/drawing/2014/main" id="{654C1F36-0E21-44B6-93EC-FAA1D244B7D9}"/>
              </a:ext>
            </a:extLst>
          </p:cNvPr>
          <p:cNvSpPr txBox="1"/>
          <p:nvPr/>
        </p:nvSpPr>
        <p:spPr>
          <a:xfrm>
            <a:off x="1191489" y="2817384"/>
            <a:ext cx="6165751" cy="461665"/>
          </a:xfrm>
          <a:prstGeom prst="rect">
            <a:avLst/>
          </a:prstGeom>
          <a:noFill/>
        </p:spPr>
        <p:txBody>
          <a:bodyPr wrap="square" lIns="0" rtlCol="0">
            <a:spAutoFit/>
          </a:bodyPr>
          <a:lstStyle/>
          <a:p>
            <a:r>
              <a:rPr lang="en-DK" sz="2400" dirty="0" err="1">
                <a:latin typeface="Arial" panose="020B0604020202020204" pitchFamily="34" charset="0"/>
                <a:cs typeface="Arial" panose="020B0604020202020204" pitchFamily="34" charset="0"/>
              </a:rPr>
              <a:t>Medlemsundersökning</a:t>
            </a:r>
            <a:endParaRPr lang="en-US" sz="1000" dirty="0">
              <a:latin typeface="Arial" panose="020B0604020202020204" pitchFamily="34" charset="0"/>
              <a:cs typeface="Arial" panose="020B0604020202020204" pitchFamily="34" charset="0"/>
            </a:endParaRPr>
          </a:p>
        </p:txBody>
      </p:sp>
      <p:sp>
        <p:nvSpPr>
          <p:cNvPr id="5" name="Club">
            <a:extLst>
              <a:ext uri="{FF2B5EF4-FFF2-40B4-BE49-F238E27FC236}">
                <a16:creationId xmlns:a16="http://schemas.microsoft.com/office/drawing/2014/main" id="{C7E0C8F5-2446-8C45-394F-5EA4D9D73B6E}"/>
              </a:ext>
            </a:extLst>
          </p:cNvPr>
          <p:cNvSpPr txBox="1"/>
          <p:nvPr/>
        </p:nvSpPr>
        <p:spPr>
          <a:xfrm>
            <a:off x="1191490" y="1956884"/>
            <a:ext cx="10358006" cy="707886"/>
          </a:xfrm>
          <a:prstGeom prst="rect">
            <a:avLst/>
          </a:prstGeom>
          <a:noFill/>
        </p:spPr>
        <p:txBody>
          <a:bodyPr wrap="square" lIns="0" rtlCol="0">
            <a:spAutoFit/>
          </a:bodyPr>
          <a:lstStyle/>
          <a:p>
            <a:r>
              <a:rPr lang="en-DK" sz="4000" dirty="0" err="1">
                <a:latin typeface="Arial" panose="020B0604020202020204" pitchFamily="34" charset="0"/>
                <a:cs typeface="Arial" panose="020B0604020202020204" pitchFamily="34" charset="0"/>
              </a:rPr>
              <a:t>Höganäs Golfklubb</a:t>
            </a:r>
            <a:endParaRPr lang="en-US" sz="4000" dirty="0">
              <a:latin typeface="Arial" panose="020B0604020202020204" pitchFamily="34" charset="0"/>
              <a:cs typeface="Arial" panose="020B0604020202020204" pitchFamily="34" charset="0"/>
            </a:endParaRPr>
          </a:p>
        </p:txBody>
      </p:sp>
      <p:pic>
        <p:nvPicPr>
          <p:cNvPr id="16" name="Logo" descr="A picture containing graphics, font, logo, screenshot&#10;&#10;Description automatically generated">
            <a:extLst>
              <a:ext uri="{FF2B5EF4-FFF2-40B4-BE49-F238E27FC236}">
                <a16:creationId xmlns:a16="http://schemas.microsoft.com/office/drawing/2014/main" id="{AA62D233-2D4D-1A33-053C-7D5A4FC66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0" y="435443"/>
            <a:ext cx="2024496" cy="488479"/>
          </a:xfrm>
          <a:prstGeom prst="rect">
            <a:avLst/>
          </a:prstGeom>
        </p:spPr>
      </p:pic>
      <p:pic>
        <p:nvPicPr>
          <p:cNvPr id="2" name="Bildobjekt 1" descr="En bild som visar boll, golf, sportutrustning, golfboll&#10;&#10;Automatiskt genererad beskrivning">
            <a:extLst>
              <a:ext uri="{FF2B5EF4-FFF2-40B4-BE49-F238E27FC236}">
                <a16:creationId xmlns:a16="http://schemas.microsoft.com/office/drawing/2014/main" id="{839E0A6F-06A9-D47B-DB0A-7D9A202D8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199" y="964852"/>
            <a:ext cx="773471" cy="992032"/>
          </a:xfrm>
          <a:prstGeom prst="rect">
            <a:avLst/>
          </a:prstGeom>
        </p:spPr>
      </p:pic>
    </p:spTree>
    <p:extLst>
      <p:ext uri="{BB962C8B-B14F-4D97-AF65-F5344CB8AC3E}">
        <p14:creationId xmlns:p14="http://schemas.microsoft.com/office/powerpoint/2010/main" val="47559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44322F7A-9AB4-B7CB-3F5E-64534F1994BE}"/>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10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48E62420-F1F4-13D1-6285-CE2ACD13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6" name="Table">
            <a:extLst>
              <a:ext uri="{FF2B5EF4-FFF2-40B4-BE49-F238E27FC236}">
                <a16:creationId xmlns:a16="http://schemas.microsoft.com/office/drawing/2014/main" id="{9A6D26BC-456B-78D2-3878-94F77FCE6544}"/>
              </a:ext>
            </a:extLst>
          </p:cNvPr>
          <p:cNvGraphicFramePr>
            <a:graphicFrameLocks noGrp="1"/>
          </p:cNvGraphicFramePr>
          <p:nvPr>
            <p:extLst>
              <p:ext uri="{D42A27DB-BD31-4B8C-83A1-F6EECF244321}">
                <p14:modId xmlns:p14="http://schemas.microsoft.com/office/powerpoint/2010/main" val="625162935"/>
              </p:ext>
            </p:extLst>
          </p:nvPr>
        </p:nvGraphicFramePr>
        <p:xfrm>
          <a:off x="635187" y="4452904"/>
          <a:ext cx="10921626" cy="1813560"/>
        </p:xfrm>
        <a:graphic>
          <a:graphicData uri="http://schemas.openxmlformats.org/drawingml/2006/table">
            <a:tbl>
              <a:tblPr firstRow="1" bandRow="1">
                <a:tableStyleId>{073A0DAA-6AF3-43AB-8588-CEC1D06C72B9}</a:tableStyleId>
              </a:tblPr>
              <a:tblGrid>
                <a:gridCol w="1820271">
                  <a:extLst>
                    <a:ext uri="{9D8B030D-6E8A-4147-A177-3AD203B41FA5}">
                      <a16:colId xmlns:a16="http://schemas.microsoft.com/office/drawing/2014/main" val="20000"/>
                    </a:ext>
                  </a:extLst>
                </a:gridCol>
                <a:gridCol w="1820271">
                  <a:extLst>
                    <a:ext uri="{9D8B030D-6E8A-4147-A177-3AD203B41FA5}">
                      <a16:colId xmlns:a16="http://schemas.microsoft.com/office/drawing/2014/main" val="1"/>
                    </a:ext>
                  </a:extLst>
                </a:gridCol>
                <a:gridCol w="1820271">
                  <a:extLst>
                    <a:ext uri="{9D8B030D-6E8A-4147-A177-3AD203B41FA5}">
                      <a16:colId xmlns:a16="http://schemas.microsoft.com/office/drawing/2014/main" val="2"/>
                    </a:ext>
                  </a:extLst>
                </a:gridCol>
                <a:gridCol w="1820271">
                  <a:extLst>
                    <a:ext uri="{9D8B030D-6E8A-4147-A177-3AD203B41FA5}">
                      <a16:colId xmlns:a16="http://schemas.microsoft.com/office/drawing/2014/main" val="3"/>
                    </a:ext>
                  </a:extLst>
                </a:gridCol>
                <a:gridCol w="1820271">
                  <a:extLst>
                    <a:ext uri="{9D8B030D-6E8A-4147-A177-3AD203B41FA5}">
                      <a16:colId xmlns:a16="http://schemas.microsoft.com/office/drawing/2014/main" val="4"/>
                    </a:ext>
                  </a:extLst>
                </a:gridCol>
                <a:gridCol w="1820271">
                  <a:extLst>
                    <a:ext uri="{9D8B030D-6E8A-4147-A177-3AD203B41FA5}">
                      <a16:colId xmlns:a16="http://schemas.microsoft.com/office/drawing/2014/main" val="5"/>
                    </a:ext>
                  </a:extLst>
                </a:gridCol>
              </a:tblGrid>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År</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NPS</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National Benchmark</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Promoters</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Passive</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Detractors</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0">
                <a:tc>
                  <a:txBody>
                    <a:bodyPr/>
                    <a:lstStyle/>
                    <a:p>
                      <a:pPr algn="ctr"/>
                      <a:r>
                        <a:rPr kumimoji="0" lang="de-DE" sz="1100" b="0" u="none" strike="noStrike" kern="1200" cap="none" spc="0" normalizeH="0" baseline="0" noProof="0" dirty="0" err="1">
                          <a:ln>
                            <a:noFill/>
                          </a:ln>
                          <a:effectLst/>
                          <a:uLnTx/>
                          <a:uFillTx/>
                          <a:latin typeface="Arial" panose="020B0604020202020204" pitchFamily="34" charset="0"/>
                          <a:cs typeface="Arial" panose="020B0604020202020204" pitchFamily="34" charset="0"/>
                        </a:rPr>
                        <a:t>2023</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57</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40</a:t>
                      </a:r>
                      <a:endParaRPr lang="de-DE" sz="11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62%</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33%</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txBody>
                  <a:tcPr/>
                </a:tc>
                <a:extLst>
                  <a:ext uri="{0D108BD9-81ED-4DB2-BD59-A6C34878D82A}">
                    <a16:rowId xmlns:a16="http://schemas.microsoft.com/office/drawing/2014/main" val="1"/>
                  </a:ext>
                </a:extLst>
              </a:tr>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2022</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50</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40</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57%</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36%</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7%</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2021</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45</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42</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57%</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31%</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12%</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2020</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48</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46</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58%</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33%</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9%</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2019</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44</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45</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56%</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32%</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12%</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0">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2018</a:t>
                      </a:r>
                      <a:endParaRPr lang="de-DE" sz="1100" b="0" dirty="0">
                        <a:latin typeface="Arial" panose="020B0604020202020204" pitchFamily="34" charset="0"/>
                        <a:cs typeface="Arial" panose="020B0604020202020204" pitchFamily="34" charset="0"/>
                      </a:endParaRPr>
                    </a:p>
                  </a:txBody>
                  <a:tcPr/>
                </a:tc>
                <a:tc>
                  <a:txBody>
                    <a:bodyPr/>
                    <a:lstStyle/>
                    <a:p>
                      <a:pPr algn="ctr"/>
                      <a:r>
                        <a:rPr lang="de-DE" sz="1100" b="0" dirty="0">
                          <a:latin typeface="Arial" panose="020B0604020202020204" pitchFamily="34" charset="0"/>
                          <a:cs typeface="Arial" panose="020B0604020202020204" pitchFamily="34" charset="0"/>
                        </a:rPr>
                        <a:t>47</a:t>
                      </a: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46</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58%</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32%</a:t>
                      </a:r>
                      <a:endParaRPr lang="de-DE" sz="1100" b="0" dirty="0">
                        <a:latin typeface="Arial" panose="020B0604020202020204" pitchFamily="34" charset="0"/>
                        <a:cs typeface="Arial" panose="020B0604020202020204" pitchFamily="34" charset="0"/>
                      </a:endParaRPr>
                    </a:p>
                  </a:txBody>
                  <a:tcPr/>
                </a:tc>
                <a:tc>
                  <a:txBody>
                    <a:bodyPr/>
                    <a:lstStyle/>
                    <a:p>
                      <a:pPr algn="ctr"/>
                      <a:r>
                        <a:rPr kumimoji="0" lang="de-DE" sz="1100" b="0" u="none" strike="noStrike" kern="1200" cap="none" spc="0" normalizeH="0" baseline="0" noProof="0" dirty="0">
                          <a:ln>
                            <a:noFill/>
                          </a:ln>
                          <a:effectLst/>
                          <a:uLnTx/>
                          <a:uFillTx/>
                          <a:latin typeface="Arial" panose="020B0604020202020204" pitchFamily="34" charset="0"/>
                          <a:cs typeface="Arial" panose="020B0604020202020204" pitchFamily="34" charset="0"/>
                        </a:rPr>
                        <a:t>11%</a:t>
                      </a:r>
                      <a:endParaRPr lang="de-DE"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bl>
          </a:graphicData>
        </a:graphic>
      </p:graphicFrame>
      <p:sp>
        <p:nvSpPr>
          <p:cNvPr id="8" name="Text">
            <a:extLst>
              <a:ext uri="{FF2B5EF4-FFF2-40B4-BE49-F238E27FC236}">
                <a16:creationId xmlns:a16="http://schemas.microsoft.com/office/drawing/2014/main" id="{F56C037D-8F29-26A7-3955-8A84487DD4A4}"/>
              </a:ext>
            </a:extLst>
          </p:cNvPr>
          <p:cNvSpPr txBox="1"/>
          <p:nvPr/>
        </p:nvSpPr>
        <p:spPr>
          <a:xfrm>
            <a:off x="494520" y="1129595"/>
            <a:ext cx="8494205"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Utveckling av NPS över tid</a:t>
            </a:r>
            <a:endParaRPr lang="en-US" dirty="0">
              <a:solidFill>
                <a:srgbClr val="283444"/>
              </a:solidFill>
              <a:latin typeface="Arial" panose="020B0604020202020204" pitchFamily="34" charset="0"/>
              <a:cs typeface="Arial" panose="020B0604020202020204" pitchFamily="34" charset="0"/>
            </a:endParaRPr>
          </a:p>
        </p:txBody>
      </p:sp>
      <p:sp>
        <p:nvSpPr>
          <p:cNvPr id="5" name="Title">
            <a:extLst>
              <a:ext uri="{FF2B5EF4-FFF2-40B4-BE49-F238E27FC236}">
                <a16:creationId xmlns:a16="http://schemas.microsoft.com/office/drawing/2014/main" id="{B2EB1F8A-85A9-64CD-34FA-65F1F843F1C9}"/>
              </a:ext>
            </a:extLst>
          </p:cNvPr>
          <p:cNvSpPr txBox="1"/>
          <p:nvPr/>
        </p:nvSpPr>
        <p:spPr>
          <a:xfrm>
            <a:off x="494519" y="439531"/>
            <a:ext cx="8494206"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Net Promoter Score</a:t>
            </a:r>
            <a:endParaRPr lang="en-US" sz="4000" dirty="0">
              <a:solidFill>
                <a:srgbClr val="283444"/>
              </a:solidFill>
              <a:latin typeface="Arial" panose="020B0604020202020204" pitchFamily="34" charset="0"/>
              <a:cs typeface="Arial" panose="020B0604020202020204" pitchFamily="34" charset="0"/>
            </a:endParaRPr>
          </a:p>
        </p:txBody>
      </p:sp>
      <p:sp>
        <p:nvSpPr>
          <p:cNvPr id="9" name="Variables">
            <a:extLst>
              <a:ext uri="{FF2B5EF4-FFF2-40B4-BE49-F238E27FC236}">
                <a16:creationId xmlns:a16="http://schemas.microsoft.com/office/drawing/2014/main" id="{A2E7B7DE-EE0A-760A-4566-CD2B3489634D}"/>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graphicFrame>
        <p:nvGraphicFramePr>
          <p:cNvPr id="4" name="Chart">
            <a:extLst>
              <a:ext uri="{FF2B5EF4-FFF2-40B4-BE49-F238E27FC236}">
                <a16:creationId xmlns:a16="http://schemas.microsoft.com/office/drawing/2014/main" id="{A46536EF-6FAC-DB56-6AA6-F89BF3D3DBD6}"/>
              </a:ext>
            </a:extLst>
          </p:cNvPr>
          <p:cNvGraphicFramePr/>
          <p:nvPr>
            <p:extLst>
              <p:ext uri="{D42A27DB-BD31-4B8C-83A1-F6EECF244321}">
                <p14:modId xmlns:p14="http://schemas.microsoft.com/office/powerpoint/2010/main" val="1468993285"/>
              </p:ext>
            </p:extLst>
          </p:nvPr>
        </p:nvGraphicFramePr>
        <p:xfrm>
          <a:off x="635186" y="1498928"/>
          <a:ext cx="10921623" cy="2776202"/>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objekt 6" descr="En bild som visar boll, golf, sportutrustning, golfboll&#10;&#10;Automatiskt genererad beskrivning">
            <a:extLst>
              <a:ext uri="{FF2B5EF4-FFF2-40B4-BE49-F238E27FC236}">
                <a16:creationId xmlns:a16="http://schemas.microsoft.com/office/drawing/2014/main" id="{165BD9C7-928E-DA3C-1C6B-E54542A48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11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6" name="Text">
            <a:extLst>
              <a:ext uri="{FF2B5EF4-FFF2-40B4-BE49-F238E27FC236}">
                <a16:creationId xmlns:a16="http://schemas.microsoft.com/office/drawing/2014/main" id="{AA4A9F87-14D6-26A6-0409-A7F3AF9B2F1C}"/>
              </a:ext>
            </a:extLst>
          </p:cNvPr>
          <p:cNvSpPr txBox="1"/>
          <p:nvPr/>
        </p:nvSpPr>
        <p:spPr>
          <a:xfrm>
            <a:off x="1069545" y="3174897"/>
            <a:ext cx="5026456" cy="338554"/>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tjänsteområden i din undersökning.</a:t>
            </a:r>
            <a:endParaRPr lang="da-DK" sz="1600" dirty="0">
              <a:solidFill>
                <a:srgbClr val="283444"/>
              </a:solidFill>
              <a:latin typeface="Arial" panose="020B0604020202020204" pitchFamily="34" charset="0"/>
              <a:cs typeface="Arial" panose="020B0604020202020204" pitchFamily="34" charset="0"/>
            </a:endParaRPr>
          </a:p>
        </p:txBody>
      </p:sp>
      <p:sp>
        <p:nvSpPr>
          <p:cNvPr id="7" name="Title">
            <a:extLst>
              <a:ext uri="{FF2B5EF4-FFF2-40B4-BE49-F238E27FC236}">
                <a16:creationId xmlns:a16="http://schemas.microsoft.com/office/drawing/2014/main" id="{EA5CA388-A36E-D8EA-F682-A3D585416277}"/>
              </a:ext>
            </a:extLst>
          </p:cNvPr>
          <p:cNvSpPr txBox="1"/>
          <p:nvPr/>
        </p:nvSpPr>
        <p:spPr>
          <a:xfrm>
            <a:off x="1069546" y="2315315"/>
            <a:ext cx="6255883" cy="707886"/>
          </a:xfrm>
          <a:prstGeom prst="rect">
            <a:avLst/>
          </a:prstGeom>
          <a:noFill/>
        </p:spPr>
        <p:txBody>
          <a:bodyPr wrap="square" lIns="0" rtlCol="0">
            <a:spAutoFit/>
          </a:bodyPr>
          <a:lstStyle/>
          <a:p>
            <a:r>
              <a:rPr lang="da-DK" sz="4000" dirty="0">
                <a:latin typeface="Arial" panose="020B0604020202020204" pitchFamily="34" charset="0"/>
                <a:cs typeface="Arial" panose="020B0604020202020204" pitchFamily="34" charset="0"/>
              </a:rPr>
              <a:t>Serviceområden</a:t>
            </a:r>
            <a:endParaRPr lang="en-US" sz="4000" dirty="0">
              <a:latin typeface="Arial" panose="020B0604020202020204" pitchFamily="34" charset="0"/>
              <a:cs typeface="Arial" panose="020B0604020202020204" pitchFamily="34" charset="0"/>
            </a:endParaRPr>
          </a:p>
        </p:txBody>
      </p:sp>
      <p:pic>
        <p:nvPicPr>
          <p:cNvPr id="10" name="Image">
            <a:extLst>
              <a:ext uri="{FF2B5EF4-FFF2-40B4-BE49-F238E27FC236}">
                <a16:creationId xmlns:a16="http://schemas.microsoft.com/office/drawing/2014/main" id="{3AFF8068-BBBF-12E3-D9CC-14B59F52D7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80201" y="1353519"/>
            <a:ext cx="6255884" cy="3339362"/>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037A6529-1496-4FDC-BED5-79255FE5F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37437894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12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547324468"/>
              </p:ext>
            </p:extLst>
          </p:nvPr>
        </p:nvGraphicFramePr>
        <p:xfrm>
          <a:off x="635189" y="1550960"/>
          <a:ext cx="10604312" cy="3912890"/>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Alla serviceområden i din klubb</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Serviceområden</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A518905E-B1DB-A569-3E80-755AC68B3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13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2471823"/>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Bana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Ledning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Klubbliv</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Medlemskap och avgifter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 och upplevelse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Träningsområdena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Träning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r h="274647">
                <a:tc>
                  <a:txBody>
                    <a:bodyPr/>
                    <a:lstStyle/>
                    <a:p>
                      <a:pPr algn="l"/>
                      <a:r>
                        <a:rPr lang="en-DK" sz="1200" dirty="0"/>
                        <a:t>8</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Kiosk</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Prioritetskarta för serviceområde</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F066DA6E-EE91-F682-FC9B-4B507C34A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14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Bakgrundsfrågor</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Bakgrundsfrågor</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43FE3E40-73D2-B0C5-9C67-A5690D88B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Vilket kön har du?</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Bakgrundsfrågor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D611BAC2-D265-D30D-598B-1D2448DF0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16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Vad är din handicap?</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Bakgrundsfrågor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618933A7-F75C-CDF0-FE8B-A49289CE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17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Rekommendation</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Rekommendation</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61DC541A-8701-D473-803B-2043F9E92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18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sannolikt är det att du vill rekommendera Höganäs Golfklubb till vänner, familj eller kollegor?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Rekommendation</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A1AA1CC8-28DC-5C4E-BF11-D9F506F2F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19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Hur sannolikt är det att du vill rekommendera Höganäs Golfklubb till vänner, familj eller kollegor?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Rekommendation</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2B747626-AB50-F4DF-4C5E-CFC78D576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0896BC1-F69A-CC50-CC84-D30F8CDB110B}"/>
              </a:ext>
            </a:extLst>
          </p:cNvPr>
          <p:cNvSpPr txBox="1"/>
          <p:nvPr/>
        </p:nvSpPr>
        <p:spPr>
          <a:xfrm>
            <a:off x="494519" y="439531"/>
            <a:ext cx="10504785"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Om presentationen</a:t>
            </a:r>
            <a:endParaRPr lang="en-US" sz="4000" dirty="0">
              <a:solidFill>
                <a:srgbClr val="283444"/>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1315F4B3-1966-4107-13A7-79AE2E2CFE3D}"/>
              </a:ext>
            </a:extLst>
          </p:cNvPr>
          <p:cNvSpPr txBox="1"/>
          <p:nvPr/>
        </p:nvSpPr>
        <p:spPr>
          <a:xfrm>
            <a:off x="494519" y="1129595"/>
            <a:ext cx="10504785"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Den här rapporten ger en omfattande översikt över insamlade undersökningsdata och presenterar viktiga trender och observationer för din bekvämlighet.
Vår avsikt är att denna rapport ska fungera som en värdefull resurs när du rapporterar dessa resultat till dina medlemmar, styrelse och anställda. Det ger en solid grund för att effektivt kommunicera undersökningsresultaten och underlätta välgrundat beslutsfattande.
Vi uppmuntrar dig att använda denna export som en inspirationskälla och skräddarsy den efter dina specifika behov och preferenser. Anpassa innehållet, lägg till relevanta insikter och införliva din organisations varumärke för att skapa en övertygande och effektfull presentation.</a:t>
            </a:r>
          </a:p>
        </p:txBody>
      </p:sp>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pic>
        <p:nvPicPr>
          <p:cNvPr id="6" name="Bildobjekt 5" descr="En bild som visar boll, golf, sportutrustning, golfboll&#10;&#10;Automatiskt genererad beskrivning">
            <a:extLst>
              <a:ext uri="{FF2B5EF4-FFF2-40B4-BE49-F238E27FC236}">
                <a16:creationId xmlns:a16="http://schemas.microsoft.com/office/drawing/2014/main" id="{EE1AE30B-23B3-F571-6068-DF7127615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20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Lojalitet</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Lojalitet</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451B42D7-60D6-8FF6-CE56-37D95870C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21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sannolikt är det att du fortsätter som medlem i Höganäs Golfklubb om två år?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Lojalitet</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275FCCD9-4476-2E5F-85E0-4F38A06AE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22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Vad är anledningen till att du inte förväntar dig att vara medlem om två år? Möjligt att ange flera alternativ</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Lojalitet</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5B5EF0CB-9091-E7DA-4E50-3F2E453D5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23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Bana</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Bana</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F4A2C858-0C91-8308-9995-9A090A6E2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24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Har du spelat på Höganäs Golfklubb under nuvarande säsong?</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Bana</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07C0B7AF-A38A-923D-B484-35B5D51E8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Bana</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92E626C9-3DA4-C8D5-06E7-8FCEC3DBD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26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3845058"/>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Fairways är i bra skick</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Ruffen har en passande svårighetsgrad</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Banans design och skötsel gör det lätt att hitta bollen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Bunkrarna är i bra skick</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Greenernas hastighet är lagom</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Greenerna är likvärdiga (samma hastighet och hårdhet)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Utslagsplatserna är i bra skick</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r h="274647">
                <a:tc>
                  <a:txBody>
                    <a:bodyPr/>
                    <a:lstStyle/>
                    <a:p>
                      <a:pPr algn="l"/>
                      <a:r>
                        <a:rPr lang="en-DK" sz="1200" dirty="0"/>
                        <a:t>8</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Som helhet är banan fin och välskött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
                  </a:ext>
                </a:extLst>
              </a:tr>
              <a:tr h="274647">
                <a:tc>
                  <a:txBody>
                    <a:bodyPr/>
                    <a:lstStyle/>
                    <a:p>
                      <a:pPr algn="l"/>
                      <a:r>
                        <a:rPr lang="en-DK" sz="1200" dirty="0"/>
                        <a:t>9</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Banan är rolig att spela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
                  </a:ext>
                </a:extLst>
              </a:tr>
              <a:tr h="274647">
                <a:tc>
                  <a:txBody>
                    <a:bodyPr/>
                    <a:lstStyle/>
                    <a:p>
                      <a:pPr algn="l"/>
                      <a:r>
                        <a:rPr lang="en-DK" sz="1200" dirty="0"/>
                        <a:t>10</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 informerar bra om arbeten på banan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
                  </a:ext>
                </a:extLst>
              </a:tr>
              <a:tr h="274647">
                <a:tc>
                  <a:txBody>
                    <a:bodyPr/>
                    <a:lstStyle/>
                    <a:p>
                      <a:pPr algn="l"/>
                      <a:r>
                        <a:rPr lang="en-DK" sz="1200" dirty="0"/>
                        <a:t>11</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Greenerna är jämna och bollen rullar ”som den ska”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
                  </a:ext>
                </a:extLst>
              </a:tr>
              <a:tr h="274647">
                <a:tc>
                  <a:txBody>
                    <a:bodyPr/>
                    <a:lstStyle/>
                    <a:p>
                      <a:pPr algn="l"/>
                      <a:r>
                        <a:rPr lang="en-DK" sz="1200" dirty="0"/>
                        <a:t>12</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Bunkrarna är "lagom" svåra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
                  </a:ext>
                </a:extLst>
              </a:tr>
              <a:tr h="274647">
                <a:tc>
                  <a:txBody>
                    <a:bodyPr/>
                    <a:lstStyle/>
                    <a:p>
                      <a:pPr algn="l"/>
                      <a:r>
                        <a:rPr lang="en-DK" sz="1200" dirty="0"/>
                        <a:t>13</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Avståndsmarkeringarna på banan är bra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Bana</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0952F7AE-3033-0BF9-36FB-5036CC96D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27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Klubbliv</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Klubbliv</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745CAAD0-58CE-F383-8B85-304F45079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28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Klubbens sociala liv är viktigt för mig och jag deltar gärna i de aktiviteter som organiseras inom klubben, exempelvis klubbtävlingar, kommittéaktiviteter, "klubbar i klubben" etc.</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Klubbliv</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7B8FEF94-5572-1503-ECD6-0EA21A5F3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29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Är intresserad av andra aktiviteter på klubben, förutom tävlingar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Klubbliv</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BD3FBC03-DAA9-762C-A6C3-5AFD45EF0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47" name="ShareableLinkText">
            <a:extLst>
              <a:ext uri="{FF2B5EF4-FFF2-40B4-BE49-F238E27FC236}">
                <a16:creationId xmlns:a16="http://schemas.microsoft.com/office/drawing/2014/main" id="{B48BA11F-B03F-CD20-54EF-CFC67A4B9659}"/>
              </a:ext>
            </a:extLst>
          </p:cNvPr>
          <p:cNvSpPr txBox="1"/>
          <p:nvPr/>
        </p:nvSpPr>
        <p:spPr>
          <a:xfrm>
            <a:off x="8966967" y="4249744"/>
            <a:ext cx="2122265" cy="688715"/>
          </a:xfrm>
          <a:prstGeom prst="rect">
            <a:avLst/>
          </a:prstGeom>
          <a:noFill/>
        </p:spPr>
        <p:txBody>
          <a:bodyPr wrap="square" lIns="0" rtlCol="0">
            <a:spAutoFit/>
          </a:bodyPr>
          <a:lstStyle/>
          <a:p>
            <a:pPr>
              <a:lnSpc>
                <a:spcPts val="1640"/>
              </a:lnSpc>
            </a:pPr>
            <a:r>
              <a:rPr lang="da-DK"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rPr>
              <a:t>Antalet respondenter som har svarat med en delbar länk</a:t>
            </a:r>
            <a:endParaRPr lang="en-US"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endParaRPr>
          </a:p>
        </p:txBody>
      </p:sp>
      <p:sp>
        <p:nvSpPr>
          <p:cNvPr id="45" name="ShareableLinkTitle">
            <a:extLst>
              <a:ext uri="{FF2B5EF4-FFF2-40B4-BE49-F238E27FC236}">
                <a16:creationId xmlns:a16="http://schemas.microsoft.com/office/drawing/2014/main" id="{1B03788B-948C-D0B2-7476-231AB50D470D}"/>
              </a:ext>
            </a:extLst>
          </p:cNvPr>
          <p:cNvSpPr txBox="1"/>
          <p:nvPr/>
        </p:nvSpPr>
        <p:spPr>
          <a:xfrm>
            <a:off x="8966969" y="4004357"/>
            <a:ext cx="2122263" cy="307777"/>
          </a:xfrm>
          <a:prstGeom prst="rect">
            <a:avLst/>
          </a:prstGeom>
          <a:noFill/>
        </p:spPr>
        <p:txBody>
          <a:bodyPr wrap="square" lIns="0" rtlCol="0">
            <a:spAutoFit/>
          </a:bodyPr>
          <a:lstStyle/>
          <a:p>
            <a:r>
              <a:rPr lang="da-DK" sz="1400" b="1" dirty="0" err="1">
                <a:solidFill>
                  <a:srgbClr val="283444"/>
                </a:solidFill>
                <a:latin typeface="Arial" panose="020B0604020202020204" pitchFamily="34" charset="0"/>
                <a:ea typeface="Inter Semi Bold" panose="02000503000000020004" pitchFamily="2" charset="0"/>
                <a:cs typeface="Arial" panose="020B0604020202020204" pitchFamily="34" charset="0"/>
              </a:rPr>
              <a:t>Delbar länk</a:t>
            </a:r>
            <a:endParaRPr lang="en-US" sz="1400" b="1" dirty="0">
              <a:solidFill>
                <a:srgbClr val="283444"/>
              </a:solidFill>
              <a:latin typeface="Arial" panose="020B0604020202020204" pitchFamily="34" charset="0"/>
              <a:ea typeface="Inter Semi Bold" panose="02000503000000020004" pitchFamily="2" charset="0"/>
              <a:cs typeface="Arial" panose="020B0604020202020204" pitchFamily="34" charset="0"/>
            </a:endParaRPr>
          </a:p>
        </p:txBody>
      </p:sp>
      <p:sp>
        <p:nvSpPr>
          <p:cNvPr id="46" name="ShareableLinkCount">
            <a:extLst>
              <a:ext uri="{FF2B5EF4-FFF2-40B4-BE49-F238E27FC236}">
                <a16:creationId xmlns:a16="http://schemas.microsoft.com/office/drawing/2014/main" id="{B4091F04-DFBB-3526-5F26-625B168AA19D}"/>
              </a:ext>
            </a:extLst>
          </p:cNvPr>
          <p:cNvSpPr txBox="1"/>
          <p:nvPr/>
        </p:nvSpPr>
        <p:spPr>
          <a:xfrm>
            <a:off x="8961925" y="3080824"/>
            <a:ext cx="2122263" cy="861774"/>
          </a:xfrm>
          <a:prstGeom prst="rect">
            <a:avLst/>
          </a:prstGeom>
          <a:noFill/>
        </p:spPr>
        <p:txBody>
          <a:bodyPr wrap="square" lIns="0" tIns="0" rIns="0" bIns="0" rtlCol="0">
            <a:spAutoFit/>
          </a:bodyPr>
          <a:lstStyle/>
          <a:p>
            <a:r>
              <a:rPr lang="en-US" sz="5600" b="1" spc="-300" dirty="0">
                <a:solidFill>
                  <a:srgbClr val="283444"/>
                </a:solidFill>
                <a:latin typeface="Arial" panose="020B0604020202020204" pitchFamily="34" charset="0"/>
                <a:ea typeface="Inter Extra Bold" panose="02000503000000020004" pitchFamily="2" charset="0"/>
                <a:cs typeface="Arial" panose="020B0604020202020204" pitchFamily="34" charset="0"/>
              </a:rPr>
              <a:t>0</a:t>
            </a:r>
          </a:p>
        </p:txBody>
      </p:sp>
      <p:sp>
        <p:nvSpPr>
          <p:cNvPr id="36" name="ResponseRateText">
            <a:extLst>
              <a:ext uri="{FF2B5EF4-FFF2-40B4-BE49-F238E27FC236}">
                <a16:creationId xmlns:a16="http://schemas.microsoft.com/office/drawing/2014/main" id="{8E7FB3A4-F719-6617-0CBE-5695FCA70DE3}"/>
              </a:ext>
            </a:extLst>
          </p:cNvPr>
          <p:cNvSpPr txBox="1"/>
          <p:nvPr/>
        </p:nvSpPr>
        <p:spPr>
          <a:xfrm>
            <a:off x="6099623" y="4249744"/>
            <a:ext cx="2166326" cy="483530"/>
          </a:xfrm>
          <a:prstGeom prst="rect">
            <a:avLst/>
          </a:prstGeom>
          <a:noFill/>
        </p:spPr>
        <p:txBody>
          <a:bodyPr wrap="square" lIns="0" rtlCol="0">
            <a:spAutoFit/>
          </a:bodyPr>
          <a:lstStyle/>
          <a:p>
            <a:pPr>
              <a:lnSpc>
                <a:spcPts val="1640"/>
              </a:lnSpc>
            </a:pPr>
            <a:r>
              <a:rPr lang="da-DK"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rPr>
              <a:t>Andelen svarande som har gett feedback.</a:t>
            </a:r>
            <a:endParaRPr lang="en-US"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endParaRPr>
          </a:p>
        </p:txBody>
      </p:sp>
      <p:sp>
        <p:nvSpPr>
          <p:cNvPr id="33" name="ResponseRateTitle">
            <a:extLst>
              <a:ext uri="{FF2B5EF4-FFF2-40B4-BE49-F238E27FC236}">
                <a16:creationId xmlns:a16="http://schemas.microsoft.com/office/drawing/2014/main" id="{81F19132-A802-1292-F142-B967CB9A94AC}"/>
              </a:ext>
            </a:extLst>
          </p:cNvPr>
          <p:cNvSpPr txBox="1"/>
          <p:nvPr/>
        </p:nvSpPr>
        <p:spPr>
          <a:xfrm>
            <a:off x="6099622" y="4004357"/>
            <a:ext cx="2166325" cy="307777"/>
          </a:xfrm>
          <a:prstGeom prst="rect">
            <a:avLst/>
          </a:prstGeom>
          <a:noFill/>
        </p:spPr>
        <p:txBody>
          <a:bodyPr wrap="square" lIns="0" rtlCol="0">
            <a:spAutoFit/>
          </a:bodyPr>
          <a:lstStyle/>
          <a:p>
            <a:r>
              <a:rPr lang="da-DK" sz="1400" b="1" dirty="0" err="1">
                <a:solidFill>
                  <a:srgbClr val="283444"/>
                </a:solidFill>
                <a:latin typeface="Arial" panose="020B0604020202020204" pitchFamily="34" charset="0"/>
                <a:ea typeface="Inter Semi Bold" panose="02000503000000020004" pitchFamily="2" charset="0"/>
                <a:cs typeface="Arial" panose="020B0604020202020204" pitchFamily="34" charset="0"/>
              </a:rPr>
              <a:t>Svarsfrekvens</a:t>
            </a:r>
            <a:endParaRPr lang="en-US" sz="1400" b="1" dirty="0">
              <a:solidFill>
                <a:srgbClr val="283444"/>
              </a:solidFill>
              <a:latin typeface="Arial" panose="020B0604020202020204" pitchFamily="34" charset="0"/>
              <a:ea typeface="Inter Semi Bold" panose="02000503000000020004" pitchFamily="2" charset="0"/>
              <a:cs typeface="Arial" panose="020B0604020202020204" pitchFamily="34" charset="0"/>
            </a:endParaRPr>
          </a:p>
        </p:txBody>
      </p:sp>
      <p:sp>
        <p:nvSpPr>
          <p:cNvPr id="34" name="ResponseRateCount">
            <a:extLst>
              <a:ext uri="{FF2B5EF4-FFF2-40B4-BE49-F238E27FC236}">
                <a16:creationId xmlns:a16="http://schemas.microsoft.com/office/drawing/2014/main" id="{8FB36791-D79E-FE38-34E8-168218A8AE98}"/>
              </a:ext>
            </a:extLst>
          </p:cNvPr>
          <p:cNvSpPr txBox="1"/>
          <p:nvPr/>
        </p:nvSpPr>
        <p:spPr>
          <a:xfrm>
            <a:off x="6093558" y="3080824"/>
            <a:ext cx="2166325" cy="861774"/>
          </a:xfrm>
          <a:prstGeom prst="rect">
            <a:avLst/>
          </a:prstGeom>
          <a:noFill/>
        </p:spPr>
        <p:txBody>
          <a:bodyPr wrap="square" lIns="0" tIns="0" rIns="0" bIns="0" rtlCol="0">
            <a:spAutoFit/>
          </a:bodyPr>
          <a:lstStyle/>
          <a:p>
            <a:r>
              <a:rPr lang="en-US" sz="5600" b="1" spc="-300" dirty="0">
                <a:solidFill>
                  <a:srgbClr val="283444"/>
                </a:solidFill>
                <a:latin typeface="Arial" panose="020B0604020202020204" pitchFamily="34" charset="0"/>
                <a:ea typeface="Inter Extra Bold" panose="02000503000000020004" pitchFamily="2" charset="0"/>
                <a:cs typeface="Arial" panose="020B0604020202020204" pitchFamily="34" charset="0"/>
              </a:rPr>
              <a:t>37 %</a:t>
            </a:r>
          </a:p>
        </p:txBody>
      </p:sp>
      <p:sp>
        <p:nvSpPr>
          <p:cNvPr id="43" name="ResponsesText">
            <a:extLst>
              <a:ext uri="{FF2B5EF4-FFF2-40B4-BE49-F238E27FC236}">
                <a16:creationId xmlns:a16="http://schemas.microsoft.com/office/drawing/2014/main" id="{0A23F796-C5CB-181B-0329-E7ADE1621ACA}"/>
              </a:ext>
            </a:extLst>
          </p:cNvPr>
          <p:cNvSpPr txBox="1"/>
          <p:nvPr/>
        </p:nvSpPr>
        <p:spPr>
          <a:xfrm>
            <a:off x="3578655" y="4249744"/>
            <a:ext cx="2166325" cy="485197"/>
          </a:xfrm>
          <a:prstGeom prst="rect">
            <a:avLst/>
          </a:prstGeom>
          <a:noFill/>
        </p:spPr>
        <p:txBody>
          <a:bodyPr wrap="square" lIns="0" rtlCol="0">
            <a:spAutoFit/>
          </a:bodyPr>
          <a:lstStyle/>
          <a:p>
            <a:pPr>
              <a:lnSpc>
                <a:spcPts val="1640"/>
              </a:lnSpc>
            </a:pPr>
            <a:r>
              <a:rPr lang="da-DK"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rPr>
              <a:t>Det totala antalet respondenter som har besvarat enkäten</a:t>
            </a:r>
            <a:endParaRPr lang="en-US"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endParaRPr>
          </a:p>
        </p:txBody>
      </p:sp>
      <p:sp>
        <p:nvSpPr>
          <p:cNvPr id="38" name="ResponsesTitle">
            <a:extLst>
              <a:ext uri="{FF2B5EF4-FFF2-40B4-BE49-F238E27FC236}">
                <a16:creationId xmlns:a16="http://schemas.microsoft.com/office/drawing/2014/main" id="{7E608C3B-1604-5B04-002E-55DE899EB542}"/>
              </a:ext>
            </a:extLst>
          </p:cNvPr>
          <p:cNvSpPr txBox="1"/>
          <p:nvPr/>
        </p:nvSpPr>
        <p:spPr>
          <a:xfrm>
            <a:off x="3578655" y="4004357"/>
            <a:ext cx="2166325" cy="307777"/>
          </a:xfrm>
          <a:prstGeom prst="rect">
            <a:avLst/>
          </a:prstGeom>
          <a:noFill/>
        </p:spPr>
        <p:txBody>
          <a:bodyPr wrap="square" lIns="0" rtlCol="0">
            <a:spAutoFit/>
          </a:bodyPr>
          <a:lstStyle/>
          <a:p>
            <a:r>
              <a:rPr lang="da-DK" sz="1400" b="1" dirty="0" err="1">
                <a:solidFill>
                  <a:srgbClr val="283444"/>
                </a:solidFill>
                <a:latin typeface="Arial" panose="020B0604020202020204" pitchFamily="34" charset="0"/>
                <a:ea typeface="Inter Semi Bold" panose="02000503000000020004" pitchFamily="2" charset="0"/>
                <a:cs typeface="Arial" panose="020B0604020202020204" pitchFamily="34" charset="0"/>
              </a:rPr>
              <a:t>Svar</a:t>
            </a:r>
            <a:endParaRPr lang="en-US" sz="1400" b="1" dirty="0">
              <a:solidFill>
                <a:srgbClr val="283444"/>
              </a:solidFill>
              <a:latin typeface="Arial" panose="020B0604020202020204" pitchFamily="34" charset="0"/>
              <a:ea typeface="Inter Semi Bold" panose="02000503000000020004" pitchFamily="2" charset="0"/>
              <a:cs typeface="Arial" panose="020B0604020202020204" pitchFamily="34" charset="0"/>
            </a:endParaRPr>
          </a:p>
        </p:txBody>
      </p:sp>
      <p:sp>
        <p:nvSpPr>
          <p:cNvPr id="39" name="ResponsesCount">
            <a:extLst>
              <a:ext uri="{FF2B5EF4-FFF2-40B4-BE49-F238E27FC236}">
                <a16:creationId xmlns:a16="http://schemas.microsoft.com/office/drawing/2014/main" id="{090234F3-435E-88BB-ECEC-FFDACF503F66}"/>
              </a:ext>
            </a:extLst>
          </p:cNvPr>
          <p:cNvSpPr txBox="1"/>
          <p:nvPr/>
        </p:nvSpPr>
        <p:spPr>
          <a:xfrm>
            <a:off x="3578655" y="3080824"/>
            <a:ext cx="2166325" cy="861774"/>
          </a:xfrm>
          <a:prstGeom prst="rect">
            <a:avLst/>
          </a:prstGeom>
          <a:noFill/>
        </p:spPr>
        <p:txBody>
          <a:bodyPr wrap="square" lIns="0" tIns="0" rIns="0" bIns="0" rtlCol="0">
            <a:spAutoFit/>
          </a:bodyPr>
          <a:lstStyle/>
          <a:p>
            <a:r>
              <a:rPr lang="en-US" sz="5600" b="1" spc="-300" dirty="0">
                <a:solidFill>
                  <a:srgbClr val="283444"/>
                </a:solidFill>
                <a:latin typeface="Arial" panose="020B0604020202020204" pitchFamily="34" charset="0"/>
                <a:ea typeface="Inter Extra Bold" panose="02000503000000020004" pitchFamily="2" charset="0"/>
                <a:cs typeface="Arial" panose="020B0604020202020204" pitchFamily="34" charset="0"/>
              </a:rPr>
              <a:t>181</a:t>
            </a:r>
          </a:p>
        </p:txBody>
      </p:sp>
      <p:sp>
        <p:nvSpPr>
          <p:cNvPr id="21" name="InvitationsText">
            <a:extLst>
              <a:ext uri="{FF2B5EF4-FFF2-40B4-BE49-F238E27FC236}">
                <a16:creationId xmlns:a16="http://schemas.microsoft.com/office/drawing/2014/main" id="{5683671F-11F6-AAB1-C988-B19365C8B5B4}"/>
              </a:ext>
            </a:extLst>
          </p:cNvPr>
          <p:cNvSpPr txBox="1"/>
          <p:nvPr/>
        </p:nvSpPr>
        <p:spPr>
          <a:xfrm>
            <a:off x="1063751" y="4249744"/>
            <a:ext cx="2166325" cy="485197"/>
          </a:xfrm>
          <a:prstGeom prst="rect">
            <a:avLst/>
          </a:prstGeom>
          <a:noFill/>
        </p:spPr>
        <p:txBody>
          <a:bodyPr wrap="square" lIns="0" rtlCol="0">
            <a:spAutoFit/>
          </a:bodyPr>
          <a:lstStyle/>
          <a:p>
            <a:pPr>
              <a:lnSpc>
                <a:spcPts val="1640"/>
              </a:lnSpc>
            </a:pPr>
            <a:r>
              <a:rPr lang="da-DK"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rPr>
              <a:t>Antalet personer som har blivit inbjudna att delta</a:t>
            </a:r>
            <a:endParaRPr lang="en-US" sz="1100" dirty="0">
              <a:solidFill>
                <a:schemeClr val="tx1">
                  <a:lumMod val="50000"/>
                  <a:lumOff val="50000"/>
                </a:schemeClr>
              </a:solidFill>
              <a:latin typeface="Arial" panose="020B0604020202020204" pitchFamily="34" charset="0"/>
              <a:ea typeface="Inter Italic" panose="02000503000000020004" pitchFamily="2" charset="0"/>
              <a:cs typeface="Arial" panose="020B0604020202020204" pitchFamily="34" charset="0"/>
            </a:endParaRPr>
          </a:p>
        </p:txBody>
      </p:sp>
      <p:sp>
        <p:nvSpPr>
          <p:cNvPr id="11" name="InvitationsTitle">
            <a:extLst>
              <a:ext uri="{FF2B5EF4-FFF2-40B4-BE49-F238E27FC236}">
                <a16:creationId xmlns:a16="http://schemas.microsoft.com/office/drawing/2014/main" id="{C0239B16-6161-6F24-6CEB-9100D97E414F}"/>
              </a:ext>
            </a:extLst>
          </p:cNvPr>
          <p:cNvSpPr txBox="1"/>
          <p:nvPr/>
        </p:nvSpPr>
        <p:spPr>
          <a:xfrm>
            <a:off x="1063752" y="4004357"/>
            <a:ext cx="2166325" cy="307777"/>
          </a:xfrm>
          <a:prstGeom prst="rect">
            <a:avLst/>
          </a:prstGeom>
          <a:noFill/>
        </p:spPr>
        <p:txBody>
          <a:bodyPr wrap="square" lIns="0" rtlCol="0">
            <a:spAutoFit/>
          </a:bodyPr>
          <a:lstStyle/>
          <a:p>
            <a:r>
              <a:rPr lang="da-DK" sz="1400" b="1" dirty="0" err="1">
                <a:solidFill>
                  <a:srgbClr val="283444"/>
                </a:solidFill>
                <a:latin typeface="Arial" panose="020B0604020202020204" pitchFamily="34" charset="0"/>
                <a:ea typeface="Inter Semi Bold" panose="02000503000000020004" pitchFamily="2" charset="0"/>
                <a:cs typeface="Arial" panose="020B0604020202020204" pitchFamily="34" charset="0"/>
              </a:rPr>
              <a:t>Inbjudningar</a:t>
            </a:r>
            <a:endParaRPr lang="en-US" sz="1400" b="1" dirty="0">
              <a:solidFill>
                <a:srgbClr val="283444"/>
              </a:solidFill>
              <a:latin typeface="Arial" panose="020B0604020202020204" pitchFamily="34" charset="0"/>
              <a:ea typeface="Inter Semi Bold" panose="02000503000000020004" pitchFamily="2" charset="0"/>
              <a:cs typeface="Arial" panose="020B0604020202020204" pitchFamily="34" charset="0"/>
            </a:endParaRPr>
          </a:p>
        </p:txBody>
      </p:sp>
      <p:sp>
        <p:nvSpPr>
          <p:cNvPr id="13" name="InvitationsCount">
            <a:extLst>
              <a:ext uri="{FF2B5EF4-FFF2-40B4-BE49-F238E27FC236}">
                <a16:creationId xmlns:a16="http://schemas.microsoft.com/office/drawing/2014/main" id="{0259FF49-C222-C016-F84B-F7BD4C834DB5}"/>
              </a:ext>
            </a:extLst>
          </p:cNvPr>
          <p:cNvSpPr txBox="1"/>
          <p:nvPr/>
        </p:nvSpPr>
        <p:spPr>
          <a:xfrm>
            <a:off x="1063752" y="3080824"/>
            <a:ext cx="2166325" cy="861774"/>
          </a:xfrm>
          <a:prstGeom prst="rect">
            <a:avLst/>
          </a:prstGeom>
          <a:noFill/>
        </p:spPr>
        <p:txBody>
          <a:bodyPr wrap="square" lIns="0" tIns="0" rIns="0" bIns="0" rtlCol="0">
            <a:spAutoFit/>
          </a:bodyPr>
          <a:lstStyle/>
          <a:p>
            <a:r>
              <a:rPr lang="en-US" sz="5600" b="1" spc="-300" dirty="0">
                <a:solidFill>
                  <a:srgbClr val="283444"/>
                </a:solidFill>
                <a:latin typeface="Arial" panose="020B0604020202020204" pitchFamily="34" charset="0"/>
                <a:ea typeface="Inter Extra Bold" panose="02000503000000020004" pitchFamily="2" charset="0"/>
                <a:cs typeface="Arial" panose="020B0604020202020204" pitchFamily="34" charset="0"/>
              </a:rPr>
              <a:t>492</a:t>
            </a:r>
          </a:p>
        </p:txBody>
      </p:sp>
      <p:sp>
        <p:nvSpPr>
          <p:cNvPr id="48" name="Text">
            <a:extLst>
              <a:ext uri="{FF2B5EF4-FFF2-40B4-BE49-F238E27FC236}">
                <a16:creationId xmlns:a16="http://schemas.microsoft.com/office/drawing/2014/main" id="{5DAD06BD-5349-2FB5-1ABF-FCE04CEB00DE}"/>
              </a:ext>
            </a:extLst>
          </p:cNvPr>
          <p:cNvSpPr txBox="1"/>
          <p:nvPr/>
        </p:nvSpPr>
        <p:spPr>
          <a:xfrm>
            <a:off x="1064662" y="1440238"/>
            <a:ext cx="10063586"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svarsfrekvensen, inbjudningarna och svaren som du fått för din undersökning. Dessa mätvärden är viktiga för att förstå engagemanget och deltagandenivåerna för din målgrupp.</a:t>
            </a:r>
          </a:p>
        </p:txBody>
      </p:sp>
      <p:sp>
        <p:nvSpPr>
          <p:cNvPr id="7" name="Title">
            <a:extLst>
              <a:ext uri="{FF2B5EF4-FFF2-40B4-BE49-F238E27FC236}">
                <a16:creationId xmlns:a16="http://schemas.microsoft.com/office/drawing/2014/main" id="{A2913980-EC4B-F8B0-750F-CC11615E7491}"/>
              </a:ext>
            </a:extLst>
          </p:cNvPr>
          <p:cNvSpPr txBox="1"/>
          <p:nvPr/>
        </p:nvSpPr>
        <p:spPr>
          <a:xfrm>
            <a:off x="1064662" y="610228"/>
            <a:ext cx="10063586"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Enkätengagemang</a:t>
            </a:r>
            <a:endParaRPr lang="en-US" sz="4000" dirty="0">
              <a:latin typeface="Arial" panose="020B0604020202020204" pitchFamily="34" charset="0"/>
              <a:cs typeface="Arial" panose="020B0604020202020204" pitchFamily="34" charset="0"/>
            </a:endParaRPr>
          </a:p>
        </p:txBody>
      </p:sp>
      <p:pic>
        <p:nvPicPr>
          <p:cNvPr id="2" name="Bildobjekt 1" descr="En bild som visar boll, golf, sportutrustning, golfboll&#10;&#10;Automatiskt genererad beskrivning">
            <a:extLst>
              <a:ext uri="{FF2B5EF4-FFF2-40B4-BE49-F238E27FC236}">
                <a16:creationId xmlns:a16="http://schemas.microsoft.com/office/drawing/2014/main" id="{99E2148E-0B01-3691-6751-951154BCA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115618000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30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Vilken typ av tävlingar deltar du helst i:</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Klubbliv</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13AE9C16-078E-F988-C2CE-3EC0EB9C3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31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Klubbliv</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4DC02174-73EF-E78D-6A44-F9B7454D0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32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3111903"/>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Förutom tävlingar erbjuder klubben aktiviteter som passar mig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Antalet tävlingar är lagom i förhållande till möjlighet för sällskapsspel</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Jag känner mig del i ett socialt nätverk på klubben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 har tävlingar som passar mig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Klubbens sociala liv är viktigt för mig och jag deltar gärna i de aktiviteter som organiseras inom klubben, exempelvis klubbtävlingar, kommittéaktiviteter, "klubbar i klubben" etc.</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Jag trivs som medlem i klubben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 har en atmosfär som jag uppskattar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r h="274647">
                <a:tc>
                  <a:txBody>
                    <a:bodyPr/>
                    <a:lstStyle/>
                    <a:p>
                      <a:pPr algn="l"/>
                      <a:r>
                        <a:rPr lang="en-DK" sz="1200" dirty="0"/>
                        <a:t>8</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 erbjuder möjlighet att bli del i ett socialt närverk</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
                  </a:ext>
                </a:extLst>
              </a:tr>
              <a:tr h="274647">
                <a:tc>
                  <a:txBody>
                    <a:bodyPr/>
                    <a:lstStyle/>
                    <a:p>
                      <a:pPr algn="l"/>
                      <a:r>
                        <a:rPr lang="en-DK" sz="1200" dirty="0"/>
                        <a:t>9</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Medlemmar möter varandra på ett öppet och positivt sätt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Klubbliv</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45F7DBCE-7251-3296-E7B3-E97442451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geNumber">
            <a:extLst>
              <a:ext uri="{FF2B5EF4-FFF2-40B4-BE49-F238E27FC236}">
                <a16:creationId xmlns:a16="http://schemas.microsoft.com/office/drawing/2014/main" id="{5A310730-14C7-818A-325A-27AE2667144A}"/>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33 av 77</a:t>
            </a:r>
            <a:endParaRPr lang="en-US" sz="800" dirty="0">
              <a:solidFill>
                <a:srgbClr val="283444"/>
              </a:solidFill>
              <a:latin typeface="Arial" panose="020B0604020202020204" pitchFamily="34" charset="0"/>
              <a:cs typeface="Arial" panose="020B0604020202020204" pitchFamily="34" charset="0"/>
            </a:endParaRPr>
          </a:p>
        </p:txBody>
      </p:sp>
      <p:pic>
        <p:nvPicPr>
          <p:cNvPr id="14" name="Logo" descr="Logo&#10;&#10;Description automatically generated">
            <a:extLst>
              <a:ext uri="{FF2B5EF4-FFF2-40B4-BE49-F238E27FC236}">
                <a16:creationId xmlns:a16="http://schemas.microsoft.com/office/drawing/2014/main" id="{C15827AF-1E06-EBFB-AA85-6A4559C8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FooterText">
            <a:extLst>
              <a:ext uri="{FF2B5EF4-FFF2-40B4-BE49-F238E27FC236}">
                <a16:creationId xmlns:a16="http://schemas.microsoft.com/office/drawing/2014/main" id="{35247FE4-8DF5-199A-F652-1280B9E62DF7}"/>
              </a:ext>
            </a:extLst>
          </p:cNvPr>
          <p:cNvSpPr txBox="1"/>
          <p:nvPr/>
        </p:nvSpPr>
        <p:spPr>
          <a:xfrm>
            <a:off x="635187" y="5541532"/>
            <a:ext cx="8141479" cy="307777"/>
          </a:xfrm>
          <a:prstGeom prst="rect">
            <a:avLst/>
          </a:prstGeom>
          <a:noFill/>
        </p:spPr>
        <p:txBody>
          <a:bodyPr wrap="square" rtlCol="0">
            <a:spAutoFit/>
          </a:bodyPr>
          <a:lstStyle/>
          <a:p>
            <a:r>
              <a:rPr lang="da-DK" sz="1400" dirty="0" err="1">
                <a:latin typeface="Arial" panose="020B0604020202020204" pitchFamily="34" charset="0"/>
                <a:cs typeface="Arial" panose="020B0604020202020204" pitchFamily="34" charset="0"/>
              </a:rPr>
              <a:t>Du kan se alla 7 kommentarer på följande länk
https://app.players1st.sport/</a:t>
            </a:r>
            <a:endParaRPr lang="en-US" sz="1400" dirty="0">
              <a:latin typeface="Arial" panose="020B0604020202020204" pitchFamily="34" charset="0"/>
              <a:cs typeface="Arial" panose="020B0604020202020204" pitchFamily="34" charset="0"/>
            </a:endParaRPr>
          </a:p>
        </p:txBody>
      </p:sp>
      <p:sp>
        <p:nvSpPr>
          <p:cNvPr id="27" name="Comment 3">
            <a:extLst>
              <a:ext uri="{FF2B5EF4-FFF2-40B4-BE49-F238E27FC236}">
                <a16:creationId xmlns:a16="http://schemas.microsoft.com/office/drawing/2014/main" id="{B904CCF6-CA19-3E94-1792-E08D5839B05B}"/>
              </a:ext>
            </a:extLst>
          </p:cNvPr>
          <p:cNvSpPr/>
          <p:nvPr/>
        </p:nvSpPr>
        <p:spPr>
          <a:xfrm>
            <a:off x="7979956"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“Fler träningstillfällen under säsong”</a:t>
            </a:r>
          </a:p>
        </p:txBody>
      </p:sp>
      <p:sp>
        <p:nvSpPr>
          <p:cNvPr id="26" name="Comment 2">
            <a:extLst>
              <a:ext uri="{FF2B5EF4-FFF2-40B4-BE49-F238E27FC236}">
                <a16:creationId xmlns:a16="http://schemas.microsoft.com/office/drawing/2014/main" id="{8D3FF330-5D6A-5C28-D9FE-6335C81EC380}"/>
              </a:ext>
            </a:extLst>
          </p:cNvPr>
          <p:cNvSpPr/>
          <p:nvPr/>
        </p:nvSpPr>
        <p:spPr>
          <a:xfrm>
            <a:off x="4324350"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“Mer möjlighet till kvällsträningar även för vuxna”</a:t>
            </a:r>
          </a:p>
        </p:txBody>
      </p:sp>
      <p:sp>
        <p:nvSpPr>
          <p:cNvPr id="25" name="Comment 1">
            <a:extLst>
              <a:ext uri="{FF2B5EF4-FFF2-40B4-BE49-F238E27FC236}">
                <a16:creationId xmlns:a16="http://schemas.microsoft.com/office/drawing/2014/main" id="{F71AE48F-5C63-5BE1-8D44-CE2BBC46F102}"/>
              </a:ext>
            </a:extLst>
          </p:cNvPr>
          <p:cNvSpPr/>
          <p:nvPr/>
        </p:nvSpPr>
        <p:spPr>
          <a:xfrm>
            <a:off x="668744"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“Sällskapsspel på tider som passar när man jobbar heltid/dagtid.”</a:t>
            </a:r>
          </a:p>
        </p:txBody>
      </p:sp>
      <p:sp>
        <p:nvSpPr>
          <p:cNvPr id="15" name="Variables">
            <a:extLst>
              <a:ext uri="{FF2B5EF4-FFF2-40B4-BE49-F238E27FC236}">
                <a16:creationId xmlns:a16="http://schemas.microsoft.com/office/drawing/2014/main" id="{4B57EBF2-5DC3-3D1A-CA6B-A5634D3E8B8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17" name="Text">
            <a:extLst>
              <a:ext uri="{FF2B5EF4-FFF2-40B4-BE49-F238E27FC236}">
                <a16:creationId xmlns:a16="http://schemas.microsoft.com/office/drawing/2014/main" id="{0A55293C-198B-9165-3C92-3F0A825DFE16}"/>
              </a:ext>
            </a:extLst>
          </p:cNvPr>
          <p:cNvSpPr txBox="1"/>
          <p:nvPr/>
        </p:nvSpPr>
        <p:spPr>
          <a:xfrm>
            <a:off x="494520" y="1129595"/>
            <a:ext cx="8473989" cy="369332"/>
          </a:xfrm>
          <a:prstGeom prst="rect">
            <a:avLst/>
          </a:prstGeom>
          <a:noFill/>
        </p:spPr>
        <p:txBody>
          <a:bodyPr wrap="square" rtlCol="0">
            <a:spAutoFit/>
          </a:bodyPr>
          <a:lstStyle>
            <a:defPPr>
              <a:defRPr lang="en-US"/>
            </a:defPPr>
            <a:lvl1pPr>
              <a:defRPr>
                <a:solidFill>
                  <a:srgbClr val="283444"/>
                </a:solidFill>
                <a:latin typeface="Arial" panose="020B0604020202020204" pitchFamily="34" charset="0"/>
                <a:cs typeface="Arial" panose="020B0604020202020204" pitchFamily="34" charset="0"/>
              </a:defRPr>
            </a:lvl1pPr>
          </a:lstStyle>
          <a:p>
            <a:r>
              <a:rPr lang="da-DK" dirty="0" err="1"/>
              <a:t>Skulle önska möjlighet till följande aktiviteter:</a:t>
            </a:r>
            <a:endParaRPr lang="en-US" dirty="0"/>
          </a:p>
        </p:txBody>
      </p:sp>
      <p:sp>
        <p:nvSpPr>
          <p:cNvPr id="16" name="Title">
            <a:extLst>
              <a:ext uri="{FF2B5EF4-FFF2-40B4-BE49-F238E27FC236}">
                <a16:creationId xmlns:a16="http://schemas.microsoft.com/office/drawing/2014/main" id="{BEE785F4-DDE5-E2E5-CF0A-F108DF642B7C}"/>
              </a:ext>
            </a:extLst>
          </p:cNvPr>
          <p:cNvSpPr txBox="1"/>
          <p:nvPr/>
        </p:nvSpPr>
        <p:spPr>
          <a:xfrm>
            <a:off x="494519" y="439531"/>
            <a:ext cx="8473990" cy="707886"/>
          </a:xfrm>
          <a:prstGeom prst="rect">
            <a:avLst/>
          </a:prstGeom>
          <a:noFill/>
        </p:spPr>
        <p:txBody>
          <a:bodyPr wrap="square" rtlCol="0">
            <a:spAutoFit/>
          </a:bodyPr>
          <a:lstStyle>
            <a:defPPr>
              <a:defRPr lang="en-US"/>
            </a:defPPr>
            <a:lvl1pPr>
              <a:defRPr sz="4000">
                <a:solidFill>
                  <a:srgbClr val="283444"/>
                </a:solidFill>
                <a:latin typeface="Arial" panose="020B0604020202020204" pitchFamily="34" charset="0"/>
                <a:cs typeface="Arial" panose="020B0604020202020204" pitchFamily="34" charset="0"/>
              </a:defRPr>
            </a:lvl1pPr>
          </a:lstStyle>
          <a:p>
            <a:r>
              <a:rPr lang="da-DK" dirty="0" err="1"/>
              <a:t>Klubbliv</a:t>
            </a:r>
            <a:endParaRPr lang="en-US" dirty="0"/>
          </a:p>
        </p:txBody>
      </p:sp>
      <p:pic>
        <p:nvPicPr>
          <p:cNvPr id="2" name="Bildobjekt 1" descr="En bild som visar boll, golf, sportutrustning, golfboll&#10;&#10;Automatiskt genererad beskrivning">
            <a:extLst>
              <a:ext uri="{FF2B5EF4-FFF2-40B4-BE49-F238E27FC236}">
                <a16:creationId xmlns:a16="http://schemas.microsoft.com/office/drawing/2014/main" id="{EAF9DDFD-BEDC-15B4-C3D1-C4712EBC0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97388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34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Kiosk</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Kiosk</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3DA3372C-E47C-6F28-E797-0C480662A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917625043"/>
              </p:ext>
            </p:extLst>
          </p:nvPr>
        </p:nvGraphicFramePr>
        <p:xfrm>
          <a:off x="635188" y="1550959"/>
          <a:ext cx="10755369" cy="4094191"/>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Kiosk</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3984A1A0-5D95-D813-C1FA-0FCC6E1DB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36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1647882"/>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Betjäning och service i kiosken är bra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Prisnivån i kiosken är rimlig i förhållande till utbud och kvalitet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Kioskens öppettider passar mina behov</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Kiosken lever upp till mina förväntningar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Utbudet i kiosken är tillräckligt varierat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Kiosk</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C9E6621E-34A6-0EF5-45BD-6A327D264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37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Träningsområdena</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Träningsområdena</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F472773F-C48B-6213-47A9-56FEACC7F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38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ofta använder du klubbens träningsområden (driving range, inspelsgreen, putting green)?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Träningsområdena</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1853A738-0EAB-E0F8-4662-267363131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39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Träningsområdena</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82DA53FE-DDE3-3906-AEC5-14CD9AB5C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Text">
            <a:extLst>
              <a:ext uri="{FF2B5EF4-FFF2-40B4-BE49-F238E27FC236}">
                <a16:creationId xmlns:a16="http://schemas.microsoft.com/office/drawing/2014/main" id="{1315F4B3-1966-4107-13A7-79AE2E2CFE3D}"/>
              </a:ext>
            </a:extLst>
          </p:cNvPr>
          <p:cNvSpPr txBox="1"/>
          <p:nvPr/>
        </p:nvSpPr>
        <p:spPr>
          <a:xfrm>
            <a:off x="1056895" y="3174897"/>
            <a:ext cx="5039105"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I de följande bilderna kommer vi att ge vägledning om hur man läser de olika resultaten.</a:t>
            </a:r>
            <a:endParaRPr lang="da-DK" sz="1600" dirty="0">
              <a:solidFill>
                <a:srgbClr val="283444"/>
              </a:solidFill>
              <a:latin typeface="Arial" panose="020B0604020202020204" pitchFamily="34" charset="0"/>
              <a:cs typeface="Arial" panose="020B0604020202020204" pitchFamily="34" charset="0"/>
            </a:endParaRPr>
          </a:p>
        </p:txBody>
      </p:sp>
      <p:sp>
        <p:nvSpPr>
          <p:cNvPr id="7" name="Title">
            <a:extLst>
              <a:ext uri="{FF2B5EF4-FFF2-40B4-BE49-F238E27FC236}">
                <a16:creationId xmlns:a16="http://schemas.microsoft.com/office/drawing/2014/main" id="{A2913980-EC4B-F8B0-750F-CC11615E7491}"/>
              </a:ext>
            </a:extLst>
          </p:cNvPr>
          <p:cNvSpPr txBox="1"/>
          <p:nvPr/>
        </p:nvSpPr>
        <p:spPr>
          <a:xfrm>
            <a:off x="1056895" y="2315315"/>
            <a:ext cx="7699178" cy="707886"/>
          </a:xfrm>
          <a:prstGeom prst="rect">
            <a:avLst/>
          </a:prstGeom>
          <a:noFill/>
        </p:spPr>
        <p:txBody>
          <a:bodyPr wrap="square" lIns="0" rtlCol="0">
            <a:spAutoFit/>
          </a:bodyPr>
          <a:lstStyle/>
          <a:p>
            <a:r>
              <a:rPr lang="da-DK" sz="4000" dirty="0">
                <a:latin typeface="Arial" panose="020B0604020202020204" pitchFamily="34" charset="0"/>
                <a:cs typeface="Arial" panose="020B0604020202020204" pitchFamily="34" charset="0"/>
              </a:rPr>
              <a:t>Hur man tolkar resultaten</a:t>
            </a:r>
            <a:endParaRPr lang="en-US" sz="4000" dirty="0">
              <a:latin typeface="Arial" panose="020B0604020202020204" pitchFamily="34" charset="0"/>
              <a:cs typeface="Arial" panose="020B0604020202020204" pitchFamily="34" charset="0"/>
            </a:endParaRPr>
          </a:p>
        </p:txBody>
      </p:sp>
      <p:pic>
        <p:nvPicPr>
          <p:cNvPr id="6" name="Image" descr="A cartoon of a person sitting on a computer&#10;&#10;Description automatically generated with medium confidence">
            <a:extLst>
              <a:ext uri="{FF2B5EF4-FFF2-40B4-BE49-F238E27FC236}">
                <a16:creationId xmlns:a16="http://schemas.microsoft.com/office/drawing/2014/main" id="{752560D2-8BBD-6A52-292E-8F646212B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783" y="1492921"/>
            <a:ext cx="4000715" cy="3363952"/>
          </a:xfrm>
          <a:prstGeom prst="rect">
            <a:avLst/>
          </a:prstGeom>
        </p:spPr>
      </p:pic>
      <p:pic>
        <p:nvPicPr>
          <p:cNvPr id="10" name="Bildobjekt 9" descr="En bild som visar boll, golf, sportutrustning, golfboll&#10;&#10;Automatiskt genererad beskrivning">
            <a:extLst>
              <a:ext uri="{FF2B5EF4-FFF2-40B4-BE49-F238E27FC236}">
                <a16:creationId xmlns:a16="http://schemas.microsoft.com/office/drawing/2014/main" id="{D0B28342-6443-F8DA-9BDC-09D94C710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353997598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40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1647882"/>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Mål att sikta på på driving rangen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Inspelsgreen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Bollarna på driving rangen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Puttinggreen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Mattorna på driving rangen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Träningsområdena</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493C6852-B57A-0282-CADE-DA81DCB89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41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Träning</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Träning</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6F35D5E6-8443-8A64-48AB-BBD023157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42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Har du tränat med klubbens tränare/pro det senaste året?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39A74A7B-7BB4-E047-B1E6-7E8185763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43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Vad är huvudorsaken till att du inte har nyttjat tränarna i klubben? Möjligt att ange mera än en orsak. </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276A9937-77F3-E63B-9F13-C19E53E95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44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sannolikt är det att du vill rekommendera tränare/pro till vänner, familj och kollegor?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B783FE26-716B-79CF-F166-361C67898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Hur sannolikt är det att du vill rekommendera tränare/pro till vänner, familj och kollegor?</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B7B64E2E-E08E-99F5-21E6-DBAF64561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46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Tränar du någon annanstans än på Höganäs Golfklubb?</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51DFE3AA-4731-A241-8790-8E67D2C7D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47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217243420"/>
              </p:ext>
            </p:extLst>
          </p:nvPr>
        </p:nvGraphicFramePr>
        <p:xfrm>
          <a:off x="635188" y="1550959"/>
          <a:ext cx="10755369" cy="4094191"/>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316DB5B0-E8C6-DC4B-53EE-71EF2E043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48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2197176"/>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Bra och varierat träningsutbud</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Bidrar positivt till klimatet på klubben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Rimlig prisnivå</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Det är enkelt att boka lektion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Pedagogiska och intressanta lektioner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Uppmärksam och serviceinriktad</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Förbättrar mitt golfspel</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Träning</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E87B95D6-A63C-8363-A5F9-A4C5CA724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geNumber">
            <a:extLst>
              <a:ext uri="{FF2B5EF4-FFF2-40B4-BE49-F238E27FC236}">
                <a16:creationId xmlns:a16="http://schemas.microsoft.com/office/drawing/2014/main" id="{5A310730-14C7-818A-325A-27AE2667144A}"/>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49 av 77</a:t>
            </a:r>
            <a:endParaRPr lang="en-US" sz="800" dirty="0">
              <a:solidFill>
                <a:srgbClr val="283444"/>
              </a:solidFill>
              <a:latin typeface="Arial" panose="020B0604020202020204" pitchFamily="34" charset="0"/>
              <a:cs typeface="Arial" panose="020B0604020202020204" pitchFamily="34" charset="0"/>
            </a:endParaRPr>
          </a:p>
        </p:txBody>
      </p:sp>
      <p:pic>
        <p:nvPicPr>
          <p:cNvPr id="14" name="Logo" descr="Logo&#10;&#10;Description automatically generated">
            <a:extLst>
              <a:ext uri="{FF2B5EF4-FFF2-40B4-BE49-F238E27FC236}">
                <a16:creationId xmlns:a16="http://schemas.microsoft.com/office/drawing/2014/main" id="{C15827AF-1E06-EBFB-AA85-6A4559C8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FooterText">
            <a:extLst>
              <a:ext uri="{FF2B5EF4-FFF2-40B4-BE49-F238E27FC236}">
                <a16:creationId xmlns:a16="http://schemas.microsoft.com/office/drawing/2014/main" id="{35247FE4-8DF5-199A-F652-1280B9E62DF7}"/>
              </a:ext>
            </a:extLst>
          </p:cNvPr>
          <p:cNvSpPr txBox="1"/>
          <p:nvPr/>
        </p:nvSpPr>
        <p:spPr>
          <a:xfrm>
            <a:off x="635187" y="5541532"/>
            <a:ext cx="8141479" cy="307777"/>
          </a:xfrm>
          <a:prstGeom prst="rect">
            <a:avLst/>
          </a:prstGeom>
          <a:noFill/>
        </p:spPr>
        <p:txBody>
          <a:bodyPr wrap="square" rtlCol="0">
            <a:spAutoFit/>
          </a:bodyPr>
          <a:lstStyle/>
          <a:p>
            <a:r>
              <a:rPr lang="da-DK" sz="1400" dirty="0" err="1">
                <a:latin typeface="Arial" panose="020B0604020202020204" pitchFamily="34" charset="0"/>
                <a:cs typeface="Arial" panose="020B0604020202020204" pitchFamily="34" charset="0"/>
              </a:rPr>
              <a:t>Du kan se alla 37 kommentarer på följande länk
https://app.players1st.sport/</a:t>
            </a:r>
            <a:endParaRPr lang="en-US" sz="1400" dirty="0">
              <a:latin typeface="Arial" panose="020B0604020202020204" pitchFamily="34" charset="0"/>
              <a:cs typeface="Arial" panose="020B0604020202020204" pitchFamily="34" charset="0"/>
            </a:endParaRPr>
          </a:p>
        </p:txBody>
      </p:sp>
      <p:sp>
        <p:nvSpPr>
          <p:cNvPr id="25" name="Comment 1">
            <a:extLst>
              <a:ext uri="{FF2B5EF4-FFF2-40B4-BE49-F238E27FC236}">
                <a16:creationId xmlns:a16="http://schemas.microsoft.com/office/drawing/2014/main" id="{F71AE48F-5C63-5BE1-8D44-CE2BBC46F102}"/>
              </a:ext>
            </a:extLst>
          </p:cNvPr>
          <p:cNvSpPr/>
          <p:nvPr/>
        </p:nvSpPr>
        <p:spPr>
          <a:xfrm>
            <a:off x="668744"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“St. Arild men jag tänker att det är samma klubb i och med deras samarbete.”</a:t>
            </a:r>
          </a:p>
        </p:txBody>
      </p:sp>
      <p:sp>
        <p:nvSpPr>
          <p:cNvPr id="15" name="Variables">
            <a:extLst>
              <a:ext uri="{FF2B5EF4-FFF2-40B4-BE49-F238E27FC236}">
                <a16:creationId xmlns:a16="http://schemas.microsoft.com/office/drawing/2014/main" id="{4B57EBF2-5DC3-3D1A-CA6B-A5634D3E8B8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17" name="Text">
            <a:extLst>
              <a:ext uri="{FF2B5EF4-FFF2-40B4-BE49-F238E27FC236}">
                <a16:creationId xmlns:a16="http://schemas.microsoft.com/office/drawing/2014/main" id="{0A55293C-198B-9165-3C92-3F0A825DFE16}"/>
              </a:ext>
            </a:extLst>
          </p:cNvPr>
          <p:cNvSpPr txBox="1"/>
          <p:nvPr/>
        </p:nvSpPr>
        <p:spPr>
          <a:xfrm>
            <a:off x="494520" y="1129595"/>
            <a:ext cx="8473989" cy="369332"/>
          </a:xfrm>
          <a:prstGeom prst="rect">
            <a:avLst/>
          </a:prstGeom>
          <a:noFill/>
        </p:spPr>
        <p:txBody>
          <a:bodyPr wrap="square" rtlCol="0">
            <a:spAutoFit/>
          </a:bodyPr>
          <a:lstStyle>
            <a:defPPr>
              <a:defRPr lang="en-US"/>
            </a:defPPr>
            <a:lvl1pPr>
              <a:defRPr>
                <a:solidFill>
                  <a:srgbClr val="283444"/>
                </a:solidFill>
                <a:latin typeface="Arial" panose="020B0604020202020204" pitchFamily="34" charset="0"/>
                <a:cs typeface="Arial" panose="020B0604020202020204" pitchFamily="34" charset="0"/>
              </a:defRPr>
            </a:lvl1pPr>
          </a:lstStyle>
          <a:p>
            <a:r>
              <a:rPr lang="da-DK" dirty="0" err="1"/>
              <a:t>Var brukar du träna någonstans?</a:t>
            </a:r>
            <a:endParaRPr lang="en-US" dirty="0"/>
          </a:p>
        </p:txBody>
      </p:sp>
      <p:sp>
        <p:nvSpPr>
          <p:cNvPr id="16" name="Title">
            <a:extLst>
              <a:ext uri="{FF2B5EF4-FFF2-40B4-BE49-F238E27FC236}">
                <a16:creationId xmlns:a16="http://schemas.microsoft.com/office/drawing/2014/main" id="{BEE785F4-DDE5-E2E5-CF0A-F108DF642B7C}"/>
              </a:ext>
            </a:extLst>
          </p:cNvPr>
          <p:cNvSpPr txBox="1"/>
          <p:nvPr/>
        </p:nvSpPr>
        <p:spPr>
          <a:xfrm>
            <a:off x="494519" y="439531"/>
            <a:ext cx="8473990" cy="707886"/>
          </a:xfrm>
          <a:prstGeom prst="rect">
            <a:avLst/>
          </a:prstGeom>
          <a:noFill/>
        </p:spPr>
        <p:txBody>
          <a:bodyPr wrap="square" rtlCol="0">
            <a:spAutoFit/>
          </a:bodyPr>
          <a:lstStyle>
            <a:defPPr>
              <a:defRPr lang="en-US"/>
            </a:defPPr>
            <a:lvl1pPr>
              <a:defRPr sz="4000">
                <a:solidFill>
                  <a:srgbClr val="283444"/>
                </a:solidFill>
                <a:latin typeface="Arial" panose="020B0604020202020204" pitchFamily="34" charset="0"/>
                <a:cs typeface="Arial" panose="020B0604020202020204" pitchFamily="34" charset="0"/>
              </a:defRPr>
            </a:lvl1pPr>
          </a:lstStyle>
          <a:p>
            <a:r>
              <a:rPr lang="da-DK" dirty="0" err="1"/>
              <a:t>Träning</a:t>
            </a:r>
            <a:endParaRPr lang="en-US" dirty="0"/>
          </a:p>
        </p:txBody>
      </p:sp>
      <p:pic>
        <p:nvPicPr>
          <p:cNvPr id="2" name="Bildobjekt 1" descr="En bild som visar boll, golf, sportutrustning, golfboll&#10;&#10;Automatiskt genererad beskrivning">
            <a:extLst>
              <a:ext uri="{FF2B5EF4-FFF2-40B4-BE49-F238E27FC236}">
                <a16:creationId xmlns:a16="http://schemas.microsoft.com/office/drawing/2014/main" id="{CF10EF27-EF46-E796-E9CC-E9CA8AA29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97388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3" name="PriorityMapText">
            <a:extLst>
              <a:ext uri="{FF2B5EF4-FFF2-40B4-BE49-F238E27FC236}">
                <a16:creationId xmlns:a16="http://schemas.microsoft.com/office/drawing/2014/main" id="{3B173A11-8467-82FC-4CC8-09C3B6865472}"/>
              </a:ext>
            </a:extLst>
          </p:cNvPr>
          <p:cNvSpPr>
            <a:spLocks noChangeAspect="1"/>
          </p:cNvSpPr>
          <p:nvPr/>
        </p:nvSpPr>
        <p:spPr>
          <a:xfrm>
            <a:off x="6280729" y="4030561"/>
            <a:ext cx="4829593" cy="1283327"/>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en-US" sz="1400" dirty="0">
                <a:solidFill>
                  <a:srgbClr val="283444"/>
                </a:solidFill>
                <a:latin typeface="Arial" panose="020B0604020202020204" pitchFamily="34" charset="0"/>
                <a:cs typeface="Arial" panose="020B0604020202020204" pitchFamily="34" charset="0"/>
              </a:rPr>
              <a:t>En prioriteringskarta, även känd som en prioriteringsmatris, är ett visuellt verktyg som hjälper till att avgöra vikten av olika frågor. Genom att visuellt kartlägga prioriteringar vägleder den beslutsfattande och resursallokering mot högt värde, låginsatsuppgifter eller objekt.</a:t>
            </a:r>
          </a:p>
        </p:txBody>
      </p:sp>
      <p:sp>
        <p:nvSpPr>
          <p:cNvPr id="14" name="PriorityMapTitle">
            <a:extLst>
              <a:ext uri="{FF2B5EF4-FFF2-40B4-BE49-F238E27FC236}">
                <a16:creationId xmlns:a16="http://schemas.microsoft.com/office/drawing/2014/main" id="{B6E755D5-7439-9FA4-3E9A-71B3C3AB4746}"/>
              </a:ext>
            </a:extLst>
          </p:cNvPr>
          <p:cNvSpPr>
            <a:spLocks noChangeAspect="1"/>
          </p:cNvSpPr>
          <p:nvPr/>
        </p:nvSpPr>
        <p:spPr>
          <a:xfrm>
            <a:off x="6280727" y="3767013"/>
            <a:ext cx="4829593" cy="404884"/>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da-DK" sz="1400" b="1" dirty="0" err="1">
                <a:solidFill>
                  <a:srgbClr val="283444"/>
                </a:solidFill>
                <a:latin typeface="Arial" panose="020B0604020202020204" pitchFamily="34" charset="0"/>
                <a:cs typeface="Arial" panose="020B0604020202020204" pitchFamily="34" charset="0"/>
              </a:rPr>
              <a:t>Prioritetskarta</a:t>
            </a:r>
            <a:endParaRPr lang="en-US" sz="1400" dirty="0">
              <a:solidFill>
                <a:srgbClr val="283444"/>
              </a:solidFill>
              <a:latin typeface="Arial" panose="020B0604020202020204" pitchFamily="34" charset="0"/>
              <a:cs typeface="Arial" panose="020B0604020202020204" pitchFamily="34" charset="0"/>
            </a:endParaRPr>
          </a:p>
        </p:txBody>
      </p:sp>
      <p:sp>
        <p:nvSpPr>
          <p:cNvPr id="6" name="TouchpointText">
            <a:extLst>
              <a:ext uri="{FF2B5EF4-FFF2-40B4-BE49-F238E27FC236}">
                <a16:creationId xmlns:a16="http://schemas.microsoft.com/office/drawing/2014/main" id="{CDE045F7-9D93-386F-E639-278E457096D4}"/>
              </a:ext>
            </a:extLst>
          </p:cNvPr>
          <p:cNvSpPr/>
          <p:nvPr/>
        </p:nvSpPr>
        <p:spPr>
          <a:xfrm>
            <a:off x="1064661" y="4064630"/>
            <a:ext cx="4846612" cy="844106"/>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en-US" sz="1400" dirty="0">
                <a:solidFill>
                  <a:srgbClr val="283444"/>
                </a:solidFill>
                <a:latin typeface="Arial" panose="020B0604020202020204" pitchFamily="34" charset="0"/>
                <a:cs typeface="Arial" panose="020B0604020202020204" pitchFamily="34" charset="0"/>
              </a:rPr>
              <a:t>En kontaktpunkt avser varje interaktion eller kontaktpunkt mellan undersökningsdeltagaren och den organisation som genomför undersökningen.</a:t>
            </a:r>
            <a:endParaRPr lang="da-DK" sz="1400" dirty="0">
              <a:solidFill>
                <a:srgbClr val="283444"/>
              </a:solidFill>
              <a:latin typeface="Arial" panose="020B0604020202020204" pitchFamily="34" charset="0"/>
              <a:cs typeface="Arial" panose="020B0604020202020204" pitchFamily="34" charset="0"/>
            </a:endParaRPr>
          </a:p>
        </p:txBody>
      </p:sp>
      <p:sp>
        <p:nvSpPr>
          <p:cNvPr id="10" name="TouchpointTitle">
            <a:extLst>
              <a:ext uri="{FF2B5EF4-FFF2-40B4-BE49-F238E27FC236}">
                <a16:creationId xmlns:a16="http://schemas.microsoft.com/office/drawing/2014/main" id="{EAE37234-B56F-9B67-E263-CFC0B09A6A0E}"/>
              </a:ext>
            </a:extLst>
          </p:cNvPr>
          <p:cNvSpPr/>
          <p:nvPr/>
        </p:nvSpPr>
        <p:spPr>
          <a:xfrm>
            <a:off x="1064659" y="3794116"/>
            <a:ext cx="4846612" cy="404884"/>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da-DK" sz="1400" b="1" dirty="0" err="1">
                <a:solidFill>
                  <a:srgbClr val="283444"/>
                </a:solidFill>
                <a:latin typeface="Arial" panose="020B0604020202020204" pitchFamily="34" charset="0"/>
                <a:cs typeface="Arial" panose="020B0604020202020204" pitchFamily="34" charset="0"/>
              </a:rPr>
              <a:t>Beröringspunkt</a:t>
            </a:r>
            <a:endParaRPr lang="da-DK" sz="1400" dirty="0">
              <a:solidFill>
                <a:srgbClr val="283444"/>
              </a:solidFill>
              <a:latin typeface="Arial" panose="020B0604020202020204" pitchFamily="34" charset="0"/>
              <a:cs typeface="Arial" panose="020B0604020202020204" pitchFamily="34" charset="0"/>
            </a:endParaRPr>
          </a:p>
        </p:txBody>
      </p:sp>
      <p:sp>
        <p:nvSpPr>
          <p:cNvPr id="9" name="ScoresText">
            <a:extLst>
              <a:ext uri="{FF2B5EF4-FFF2-40B4-BE49-F238E27FC236}">
                <a16:creationId xmlns:a16="http://schemas.microsoft.com/office/drawing/2014/main" id="{56FDA77A-CB2C-93ED-A20C-B1BB8D5168B7}"/>
              </a:ext>
            </a:extLst>
          </p:cNvPr>
          <p:cNvSpPr/>
          <p:nvPr/>
        </p:nvSpPr>
        <p:spPr>
          <a:xfrm>
            <a:off x="6280729" y="2618729"/>
            <a:ext cx="4846612" cy="844106"/>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en-US" sz="1400" dirty="0">
                <a:solidFill>
                  <a:srgbClr val="283444"/>
                </a:solidFill>
                <a:latin typeface="Arial" panose="020B0604020202020204" pitchFamily="34" charset="0"/>
                <a:cs typeface="Arial" panose="020B0604020202020204" pitchFamily="34" charset="0"/>
              </a:rPr>
              <a:t>Vi räknar om betygen (från 1-10) på frågor i undersökningen till poäng mellan 0 och 100 poäng. Detta för att göra det lättare att läsa och jämföra resultat.</a:t>
            </a:r>
          </a:p>
        </p:txBody>
      </p:sp>
      <p:sp>
        <p:nvSpPr>
          <p:cNvPr id="11" name="ScoresTitle">
            <a:extLst>
              <a:ext uri="{FF2B5EF4-FFF2-40B4-BE49-F238E27FC236}">
                <a16:creationId xmlns:a16="http://schemas.microsoft.com/office/drawing/2014/main" id="{83E46790-EA40-24EC-9A62-190175AF949E}"/>
              </a:ext>
            </a:extLst>
          </p:cNvPr>
          <p:cNvSpPr/>
          <p:nvPr/>
        </p:nvSpPr>
        <p:spPr>
          <a:xfrm>
            <a:off x="6280729" y="2368018"/>
            <a:ext cx="4846612" cy="404884"/>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da-DK" sz="1400" b="1" dirty="0">
                <a:solidFill>
                  <a:srgbClr val="283444"/>
                </a:solidFill>
                <a:latin typeface="Arial" panose="020B0604020202020204" pitchFamily="34" charset="0"/>
                <a:cs typeface="Arial" panose="020B0604020202020204" pitchFamily="34" charset="0"/>
              </a:rPr>
              <a:t>Poäng</a:t>
            </a:r>
            <a:endParaRPr lang="en-US" sz="1400" dirty="0">
              <a:solidFill>
                <a:srgbClr val="283444"/>
              </a:solidFill>
              <a:latin typeface="Arial" panose="020B0604020202020204" pitchFamily="34" charset="0"/>
              <a:cs typeface="Arial" panose="020B0604020202020204" pitchFamily="34" charset="0"/>
            </a:endParaRPr>
          </a:p>
        </p:txBody>
      </p:sp>
      <p:sp>
        <p:nvSpPr>
          <p:cNvPr id="7" name="ServiceAreaText">
            <a:extLst>
              <a:ext uri="{FF2B5EF4-FFF2-40B4-BE49-F238E27FC236}">
                <a16:creationId xmlns:a16="http://schemas.microsoft.com/office/drawing/2014/main" id="{A9EA2FFF-F320-2809-354F-BAA386C10D6F}"/>
              </a:ext>
            </a:extLst>
          </p:cNvPr>
          <p:cNvSpPr/>
          <p:nvPr/>
        </p:nvSpPr>
        <p:spPr>
          <a:xfrm>
            <a:off x="1064659" y="2618048"/>
            <a:ext cx="4846612" cy="844106"/>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en-US" sz="1400" dirty="0">
                <a:solidFill>
                  <a:srgbClr val="283444"/>
                </a:solidFill>
                <a:latin typeface="Arial" panose="020B0604020202020204" pitchFamily="34" charset="0"/>
                <a:cs typeface="Arial" panose="020B0604020202020204" pitchFamily="34" charset="0"/>
              </a:rPr>
              <a:t>Ett serviceområde avser en grupp frågor som är relaterade till en specifik aspekt av den tjänst du tillhandahåller dina kunder.</a:t>
            </a:r>
            <a:endParaRPr lang="da-DK" sz="1400" dirty="0">
              <a:solidFill>
                <a:srgbClr val="283444"/>
              </a:solidFill>
              <a:latin typeface="Arial" panose="020B0604020202020204" pitchFamily="34" charset="0"/>
              <a:cs typeface="Arial" panose="020B0604020202020204" pitchFamily="34" charset="0"/>
            </a:endParaRPr>
          </a:p>
        </p:txBody>
      </p:sp>
      <p:sp>
        <p:nvSpPr>
          <p:cNvPr id="2" name="ServiceAreaTitle">
            <a:extLst>
              <a:ext uri="{FF2B5EF4-FFF2-40B4-BE49-F238E27FC236}">
                <a16:creationId xmlns:a16="http://schemas.microsoft.com/office/drawing/2014/main" id="{70A9D1A1-2157-12CD-4C1A-E8E7AC87D0EA}"/>
              </a:ext>
            </a:extLst>
          </p:cNvPr>
          <p:cNvSpPr/>
          <p:nvPr/>
        </p:nvSpPr>
        <p:spPr>
          <a:xfrm>
            <a:off x="1064661" y="2359812"/>
            <a:ext cx="4846612" cy="404884"/>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t">
            <a:spAutoFit/>
          </a:bodyPr>
          <a:lstStyle/>
          <a:p>
            <a:r>
              <a:rPr lang="da-DK" sz="1400" b="1" dirty="0">
                <a:solidFill>
                  <a:srgbClr val="283444"/>
                </a:solidFill>
                <a:latin typeface="Arial" panose="020B0604020202020204" pitchFamily="34" charset="0"/>
                <a:cs typeface="Arial" panose="020B0604020202020204" pitchFamily="34" charset="0"/>
              </a:rPr>
              <a:t>Serviceområde</a:t>
            </a:r>
            <a:endParaRPr lang="da-DK" sz="1400" dirty="0">
              <a:solidFill>
                <a:srgbClr val="283444"/>
              </a:solidFill>
              <a:latin typeface="Arial" panose="020B0604020202020204" pitchFamily="34" charset="0"/>
              <a:cs typeface="Arial" panose="020B0604020202020204" pitchFamily="34" charset="0"/>
            </a:endParaRPr>
          </a:p>
        </p:txBody>
      </p:sp>
      <p:sp>
        <p:nvSpPr>
          <p:cNvPr id="12" name="Text">
            <a:extLst>
              <a:ext uri="{FF2B5EF4-FFF2-40B4-BE49-F238E27FC236}">
                <a16:creationId xmlns:a16="http://schemas.microsoft.com/office/drawing/2014/main" id="{981997FE-EEBF-5FC2-CFFF-35B51430E051}"/>
              </a:ext>
            </a:extLst>
          </p:cNvPr>
          <p:cNvSpPr txBox="1"/>
          <p:nvPr/>
        </p:nvSpPr>
        <p:spPr>
          <a:xfrm>
            <a:off x="1064662" y="1440238"/>
            <a:ext cx="10063586" cy="338554"/>
          </a:xfrm>
          <a:prstGeom prst="rect">
            <a:avLst/>
          </a:prstGeom>
          <a:noFill/>
        </p:spPr>
        <p:txBody>
          <a:bodyPr wrap="square" rtlCol="0">
            <a:spAutoFit/>
          </a:bodyPr>
          <a:lstStyle/>
          <a:p>
            <a:r>
              <a:rPr lang="da-DK" sz="1600" dirty="0">
                <a:solidFill>
                  <a:srgbClr val="374151"/>
                </a:solidFill>
                <a:latin typeface="Arial" panose="020B0604020202020204" pitchFamily="34" charset="0"/>
                <a:cs typeface="Arial" panose="020B0604020202020204" pitchFamily="34" charset="0"/>
              </a:rPr>
              <a:t>Den här bilden kommer att förklara några av de vanliga terminologin som används i presentationen</a:t>
            </a:r>
            <a:endParaRPr lang="en-US" sz="1600" b="0" i="0" dirty="0">
              <a:solidFill>
                <a:srgbClr val="374151"/>
              </a:solidFill>
              <a:effectLst/>
              <a:latin typeface="Arial" panose="020B0604020202020204" pitchFamily="34" charset="0"/>
              <a:cs typeface="Arial" panose="020B0604020202020204" pitchFamily="34" charset="0"/>
            </a:endParaRPr>
          </a:p>
        </p:txBody>
      </p:sp>
      <p:sp>
        <p:nvSpPr>
          <p:cNvPr id="8" name="Title">
            <a:extLst>
              <a:ext uri="{FF2B5EF4-FFF2-40B4-BE49-F238E27FC236}">
                <a16:creationId xmlns:a16="http://schemas.microsoft.com/office/drawing/2014/main" id="{F4BBBEC9-DCB5-DBA8-5FD6-E038D4BCBCAE}"/>
              </a:ext>
            </a:extLst>
          </p:cNvPr>
          <p:cNvSpPr txBox="1"/>
          <p:nvPr/>
        </p:nvSpPr>
        <p:spPr>
          <a:xfrm>
            <a:off x="1064662" y="610228"/>
            <a:ext cx="10063586"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Terminologi</a:t>
            </a:r>
            <a:endParaRPr lang="en-US" sz="4000" dirty="0">
              <a:latin typeface="Arial" panose="020B0604020202020204" pitchFamily="34" charset="0"/>
              <a:cs typeface="Arial" panose="020B0604020202020204" pitchFamily="34" charset="0"/>
            </a:endParaRPr>
          </a:p>
        </p:txBody>
      </p:sp>
      <p:pic>
        <p:nvPicPr>
          <p:cNvPr id="3" name="Bildobjekt 2" descr="En bild som visar boll, golf, sportutrustning, golfboll&#10;&#10;Automatiskt genererad beskrivning">
            <a:extLst>
              <a:ext uri="{FF2B5EF4-FFF2-40B4-BE49-F238E27FC236}">
                <a16:creationId xmlns:a16="http://schemas.microsoft.com/office/drawing/2014/main" id="{CA9A7BBE-077A-F70B-ADD1-AF9278526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120571220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50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Ledning</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Ledning</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B03871D5-5942-78D0-C9EB-F1D737D95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51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Ledning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BF7A78A8-65F2-DC4F-A9B5-A66254E4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52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2379729"/>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Jag känner till klubbens verksamhetsidé samt klubbens mål på kort och lång sikt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Jag känner mig välinformerad om viktiga frågor och aktiviteter i klubben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Jag upplever att det är ett positivt klimat för att lyfta fram idéer som kan förbättra verksamheten.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På sociala medier finns bra information om klubbens aktiviteter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Klubbens hemsida innehåller den information jag behöver</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Klubbens kommittéer/ideella funktionärer gör ett bra jobb</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Klubbens ledning gör ett bra jobb</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Ledning</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0635B30B-59AC-11F8-BEBE-7906258EC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53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Service och upplevelse</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Service och upplevelse</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605BC6E8-A15D-501E-C2D9-233260072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54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Service och upplevelse</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7B2C6633-727E-49EE-519B-F088B0C34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55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2471823"/>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Receptionens öppettider passar mig</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2</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Spelet flyter bra och det är generellt inte mycket väntetid på banan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3</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Höganäs Golfklubb är en plats jag gillar att komma till</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
                  </a:ext>
                </a:extLst>
              </a:tr>
              <a:tr h="274647">
                <a:tc>
                  <a:txBody>
                    <a:bodyPr/>
                    <a:lstStyle/>
                    <a:p>
                      <a:pPr algn="l"/>
                      <a:r>
                        <a:rPr lang="en-DK" sz="1200" dirty="0"/>
                        <a:t>4</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Receptionspersonalen är vänlig och ger bra service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
                  </a:ext>
                </a:extLst>
              </a:tr>
              <a:tr h="274647">
                <a:tc>
                  <a:txBody>
                    <a:bodyPr/>
                    <a:lstStyle/>
                    <a:p>
                      <a:pPr algn="l"/>
                      <a:r>
                        <a:rPr lang="en-DK" sz="1200" dirty="0"/>
                        <a:t>5</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Toalett- och duschutrymmen(a) är fräscha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
                  </a:ext>
                </a:extLst>
              </a:tr>
              <a:tr h="274647">
                <a:tc>
                  <a:txBody>
                    <a:bodyPr/>
                    <a:lstStyle/>
                    <a:p>
                      <a:pPr algn="l"/>
                      <a:r>
                        <a:rPr lang="en-DK" sz="1200" dirty="0"/>
                        <a:t>6</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Det är rent och snyggt i klubbhuset</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
                  </a:ext>
                </a:extLst>
              </a:tr>
              <a:tr h="274647">
                <a:tc>
                  <a:txBody>
                    <a:bodyPr/>
                    <a:lstStyle/>
                    <a:p>
                      <a:pPr algn="l"/>
                      <a:r>
                        <a:rPr lang="en-DK" sz="1200" dirty="0"/>
                        <a:t>7</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Antalet lediga tider gör det relativt lätt att komma ut på banan när man vill</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
                  </a:ext>
                </a:extLst>
              </a:tr>
              <a:tr h="274647">
                <a:tc>
                  <a:txBody>
                    <a:bodyPr/>
                    <a:lstStyle/>
                    <a:p>
                      <a:pPr algn="l"/>
                      <a:r>
                        <a:rPr lang="en-DK" sz="1200" dirty="0"/>
                        <a:t>8</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Utomhusmiljöerna (t.ex. terrassområden) är bra</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Service och upplevelse</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136935C1-D912-07DA-63C5-CA68C0DA7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56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Medlemskap och avgifter</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18745" y="166126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Medlemskap och avgifter</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75745FB3-6B33-5FFF-334B-52F68DB5E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57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99376144"/>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a:solidFill>
                  <a:srgbClr val="283444"/>
                </a:solidFill>
                <a:latin typeface="Arial" panose="020B0604020202020204" pitchFamily="34" charset="0"/>
                <a:cs typeface="Arial" panose="020B0604020202020204" pitchFamily="34" charset="0"/>
              </a:rPr>
              <a:t>Beröringspunkter i serviceområdet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Medlemskap och avgifter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881E83AA-6B73-F9E7-1FBC-D3B8FFD58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C26B83F9-ED42-5E66-FBE6-F730FE054EF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58 av 77</a:t>
            </a:r>
            <a:endParaRPr lang="en-US" sz="800" dirty="0">
              <a:solidFill>
                <a:srgbClr val="283444"/>
              </a:solidFill>
              <a:latin typeface="Arial" panose="020B0604020202020204" pitchFamily="34" charset="0"/>
              <a:cs typeface="Arial" panose="020B0604020202020204" pitchFamily="34" charset="0"/>
            </a:endParaRPr>
          </a:p>
        </p:txBody>
      </p:sp>
      <p:pic>
        <p:nvPicPr>
          <p:cNvPr id="8" name="Logo" descr="Logo&#10;&#10;Description automatically generated">
            <a:extLst>
              <a:ext uri="{FF2B5EF4-FFF2-40B4-BE49-F238E27FC236}">
                <a16:creationId xmlns:a16="http://schemas.microsoft.com/office/drawing/2014/main" id="{3765D920-D014-7B9F-4BA5-843950F32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4" name="Table">
            <a:extLst>
              <a:ext uri="{FF2B5EF4-FFF2-40B4-BE49-F238E27FC236}">
                <a16:creationId xmlns:a16="http://schemas.microsoft.com/office/drawing/2014/main" id="{37F506FE-4DF0-A2E8-DD63-E6A6ECE63C7F}"/>
              </a:ext>
            </a:extLst>
          </p:cNvPr>
          <p:cNvGraphicFramePr>
            <a:graphicFrameLocks noGrp="1"/>
          </p:cNvGraphicFramePr>
          <p:nvPr>
            <p:extLst>
              <p:ext uri="{D42A27DB-BD31-4B8C-83A1-F6EECF244321}">
                <p14:modId xmlns:p14="http://schemas.microsoft.com/office/powerpoint/2010/main" val="3024301979"/>
              </p:ext>
            </p:extLst>
          </p:nvPr>
        </p:nvGraphicFramePr>
        <p:xfrm>
          <a:off x="597600" y="1440000"/>
          <a:ext cx="5601481" cy="549294"/>
        </p:xfrm>
        <a:graphic>
          <a:graphicData uri="http://schemas.openxmlformats.org/drawingml/2006/table">
            <a:tbl>
              <a:tblPr firstRow="1" bandRow="1">
                <a:tableStyleId>{073A0DAA-6AF3-43AB-8588-CEC1D06C72B9}</a:tableStyleId>
              </a:tblPr>
              <a:tblGrid>
                <a:gridCol w="350609">
                  <a:extLst>
                    <a:ext uri="{9D8B030D-6E8A-4147-A177-3AD203B41FA5}">
                      <a16:colId xmlns:a16="http://schemas.microsoft.com/office/drawing/2014/main" val="20000"/>
                    </a:ext>
                  </a:extLst>
                </a:gridCol>
                <a:gridCol w="5250872">
                  <a:extLst>
                    <a:ext uri="{9D8B030D-6E8A-4147-A177-3AD203B41FA5}">
                      <a16:colId xmlns:a16="http://schemas.microsoft.com/office/drawing/2014/main" val="1"/>
                    </a:ext>
                  </a:extLst>
                </a:gridCol>
              </a:tblGrid>
              <a:tr h="274647">
                <a:tc>
                  <a:txBody>
                    <a:bodyPr/>
                    <a:lstStyle/>
                    <a:p>
                      <a:pPr algn="l"/>
                      <a:r>
                        <a:rPr lang="en-DK" sz="1200" dirty="0"/>
                        <a:t>#</a:t>
                      </a:r>
                      <a:endParaRPr lang="de-DE" sz="1200" dirty="0">
                        <a:latin typeface="Arial" panose="020B0604020202020204" pitchFamily="34" charset="0"/>
                        <a:cs typeface="Arial" panose="020B0604020202020204" pitchFamily="34" charset="0"/>
                      </a:endParaRPr>
                    </a:p>
                  </a:txBody>
                  <a:tcPr/>
                </a:tc>
                <a:tc>
                  <a:txBody>
                    <a:bodyPr/>
                    <a:lstStyle/>
                    <a:p>
                      <a:pPr algn="l"/>
                      <a:r>
                        <a:rPr lang="en-DK" sz="1200" dirty="0"/>
                        <a:t>Serviceområde</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4647">
                <a:tc>
                  <a:txBody>
                    <a:bodyPr/>
                    <a:lstStyle/>
                    <a:p>
                      <a:pPr algn="l"/>
                      <a:r>
                        <a:rPr kumimoji="0" lang="de-DE" sz="1200" b="0" u="none" strike="noStrike" kern="1200" cap="none" spc="0" normalizeH="0" baseline="0" noProof="0" dirty="0">
                          <a:ln>
                            <a:noFill/>
                          </a:ln>
                          <a:solidFill>
                            <a:prstClr val="black"/>
                          </a:solidFill>
                          <a:effectLst/>
                          <a:uLnTx/>
                          <a:uFillTx/>
                        </a:rPr>
                        <a:t>1</a:t>
                      </a:r>
                      <a:endParaRPr lang="de-DE" sz="1200" dirty="0">
                        <a:latin typeface="Arial" panose="020B0604020202020204" pitchFamily="34" charset="0"/>
                        <a:cs typeface="Arial" panose="020B0604020202020204" pitchFamily="34" charset="0"/>
                      </a:endParaRPr>
                    </a:p>
                  </a:txBody>
                  <a:tcPr/>
                </a:tc>
                <a:tc>
                  <a:txBody>
                    <a:bodyPr/>
                    <a:lstStyle/>
                    <a:p>
                      <a:pPr algn="l"/>
                      <a:r>
                        <a:rPr lang="de-DE" sz="1200">
                          <a:ln>
                            <a:noFill/>
                          </a:ln>
                          <a:effectLst/>
                          <a:uLnTx/>
                          <a:uFillTx/>
                        </a:rPr>
                        <a:t>Klubbens medlemsformer är väl anpassade till efterfrågan</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
                  </a:ext>
                </a:extLst>
              </a:tr>
            </a:tbl>
          </a:graphicData>
        </a:graphic>
      </p:graphicFrame>
      <p:sp>
        <p:nvSpPr>
          <p:cNvPr id="2" name="Text">
            <a:extLst>
              <a:ext uri="{FF2B5EF4-FFF2-40B4-BE49-F238E27FC236}">
                <a16:creationId xmlns:a16="http://schemas.microsoft.com/office/drawing/2014/main" id="{77988E62-5E8C-FBD1-EC96-53C4DEFB29A9}"/>
              </a:ext>
            </a:extLst>
          </p:cNvPr>
          <p:cNvSpPr txBox="1"/>
          <p:nvPr/>
        </p:nvSpPr>
        <p:spPr>
          <a:xfrm>
            <a:off x="494520" y="1129595"/>
            <a:ext cx="5980422" cy="369332"/>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 </a:t>
            </a:r>
            <a:endParaRPr lang="da-DK" dirty="0">
              <a:solidFill>
                <a:srgbClr val="283444"/>
              </a:solidFill>
              <a:latin typeface="Arial" panose="020B0604020202020204" pitchFamily="34" charset="0"/>
              <a:cs typeface="Arial" panose="020B0604020202020204" pitchFamily="34" charset="0"/>
            </a:endParaRPr>
          </a:p>
        </p:txBody>
      </p:sp>
      <p:sp>
        <p:nvSpPr>
          <p:cNvPr id="3" name="Title">
            <a:extLst>
              <a:ext uri="{FF2B5EF4-FFF2-40B4-BE49-F238E27FC236}">
                <a16:creationId xmlns:a16="http://schemas.microsoft.com/office/drawing/2014/main" id="{8A46ABDD-06AF-90FC-5229-F2B0161E0450}"/>
              </a:ext>
            </a:extLst>
          </p:cNvPr>
          <p:cNvSpPr txBox="1"/>
          <p:nvPr/>
        </p:nvSpPr>
        <p:spPr>
          <a:xfrm>
            <a:off x="494519" y="439531"/>
            <a:ext cx="11276853"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Medlemskap och avgifter</a:t>
            </a:r>
            <a:endParaRPr lang="en-US" sz="4000" dirty="0">
              <a:solidFill>
                <a:srgbClr val="283444"/>
              </a:solidFill>
              <a:latin typeface="Arial" panose="020B0604020202020204" pitchFamily="34" charset="0"/>
              <a:cs typeface="Arial" panose="020B0604020202020204" pitchFamily="34" charset="0"/>
            </a:endParaRPr>
          </a:p>
        </p:txBody>
      </p:sp>
      <p:sp>
        <p:nvSpPr>
          <p:cNvPr id="10" name="CategoryLowImportance">
            <a:extLst>
              <a:ext uri="{FF2B5EF4-FFF2-40B4-BE49-F238E27FC236}">
                <a16:creationId xmlns:a16="http://schemas.microsoft.com/office/drawing/2014/main" id="{944CDCFE-62D8-94C2-3B0D-960087B7808B}"/>
              </a:ext>
            </a:extLst>
          </p:cNvPr>
          <p:cNvSpPr txBox="1"/>
          <p:nvPr/>
        </p:nvSpPr>
        <p:spPr>
          <a:xfrm>
            <a:off x="7174564"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Låg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2" name="CategoryHighImportance">
            <a:extLst>
              <a:ext uri="{FF2B5EF4-FFF2-40B4-BE49-F238E27FC236}">
                <a16:creationId xmlns:a16="http://schemas.microsoft.com/office/drawing/2014/main" id="{536A8BC5-FDB4-784F-7719-E10ECB5FCE31}"/>
              </a:ext>
            </a:extLst>
          </p:cNvPr>
          <p:cNvSpPr txBox="1"/>
          <p:nvPr/>
        </p:nvSpPr>
        <p:spPr>
          <a:xfrm>
            <a:off x="10236779" y="5293041"/>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CategoryAxisTitle">
            <a:extLst>
              <a:ext uri="{FF2B5EF4-FFF2-40B4-BE49-F238E27FC236}">
                <a16:creationId xmlns:a16="http://schemas.microsoft.com/office/drawing/2014/main" id="{416A13CC-1DA3-56E5-652C-74D880C4387B}"/>
              </a:ext>
            </a:extLst>
          </p:cNvPr>
          <p:cNvSpPr txBox="1"/>
          <p:nvPr/>
        </p:nvSpPr>
        <p:spPr>
          <a:xfrm>
            <a:off x="8705672" y="5278778"/>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Inverkan på NPS</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5" name="ValueAxisTitle">
            <a:extLst>
              <a:ext uri="{FF2B5EF4-FFF2-40B4-BE49-F238E27FC236}">
                <a16:creationId xmlns:a16="http://schemas.microsoft.com/office/drawing/2014/main" id="{61BABC52-E520-35AC-CA07-53A364F4CEC5}"/>
              </a:ext>
            </a:extLst>
          </p:cNvPr>
          <p:cNvSpPr txBox="1"/>
          <p:nvPr/>
        </p:nvSpPr>
        <p:spPr>
          <a:xfrm>
            <a:off x="6619461" y="1001997"/>
            <a:ext cx="500204"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da-DK" sz="800" b="0" i="0" dirty="0">
                <a:solidFill>
                  <a:srgbClr val="081934"/>
                </a:solidFill>
                <a:effectLst/>
                <a:latin typeface="Inter Italic"/>
              </a:rPr>
              <a:t>Resultat</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graphicFrame>
        <p:nvGraphicFramePr>
          <p:cNvPr id="16" name="Chart">
            <a:extLst>
              <a:ext uri="{FF2B5EF4-FFF2-40B4-BE49-F238E27FC236}">
                <a16:creationId xmlns:a16="http://schemas.microsoft.com/office/drawing/2014/main" id="{A41CE75C-A1D6-4441-BCF4-592A2576A4EE}"/>
              </a:ext>
            </a:extLst>
          </p:cNvPr>
          <p:cNvGraphicFramePr>
            <a:graphicFrameLocks/>
          </p:cNvGraphicFramePr>
          <p:nvPr>
            <p:extLst>
              <p:ext uri="{D42A27DB-BD31-4B8C-83A1-F6EECF244321}">
                <p14:modId xmlns:p14="http://schemas.microsoft.com/office/powerpoint/2010/main" val="1205368994"/>
              </p:ext>
            </p:extLst>
          </p:nvPr>
        </p:nvGraphicFramePr>
        <p:xfrm>
          <a:off x="6837385" y="1146321"/>
          <a:ext cx="5006873" cy="42365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objekt 4" descr="En bild som visar boll, golf, sportutrustning, golfboll&#10;&#10;Automatiskt genererad beskrivning">
            <a:extLst>
              <a:ext uri="{FF2B5EF4-FFF2-40B4-BE49-F238E27FC236}">
                <a16:creationId xmlns:a16="http://schemas.microsoft.com/office/drawing/2014/main" id="{BDD9D8C3-0452-339C-C390-F3FE83EC0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59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Övriga frågor</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Övriga frågor</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1F0087FD-596E-EFD4-02A1-1C1BA92E1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Text">
            <a:extLst>
              <a:ext uri="{FF2B5EF4-FFF2-40B4-BE49-F238E27FC236}">
                <a16:creationId xmlns:a16="http://schemas.microsoft.com/office/drawing/2014/main" id="{1315F4B3-1966-4107-13A7-79AE2E2CFE3D}"/>
              </a:ext>
            </a:extLst>
          </p:cNvPr>
          <p:cNvSpPr txBox="1"/>
          <p:nvPr/>
        </p:nvSpPr>
        <p:spPr>
          <a:xfrm>
            <a:off x="494520" y="1320741"/>
            <a:ext cx="6699324" cy="3693319"/>
          </a:xfrm>
          <a:prstGeom prst="rect">
            <a:avLst/>
          </a:prstGeom>
          <a:noFill/>
        </p:spPr>
        <p:txBody>
          <a:bodyPr wrap="square" rtlCol="0">
            <a:spAutoFit/>
          </a:bodyPr>
          <a:lstStyle/>
          <a:p>
            <a:r>
              <a:rPr lang="en-DK" dirty="0">
                <a:solidFill>
                  <a:srgbClr val="283444"/>
                </a:solidFill>
                <a:latin typeface="Arial" panose="020B0604020202020204" pitchFamily="34" charset="0"/>
                <a:cs typeface="Arial" panose="020B0604020202020204" pitchFamily="34" charset="0"/>
              </a:rPr>
              <a:t>En prioritetskarta är ett strategiskt verktyg som används för att prioritera förbättringar av de tjänster och faciliteter som klubben erbjuder.
En prioriterad karta har två axlar: Impact och poäng.
– Inverkan hänvisar till hur stor effekt det har på dina kunder
– Poängen hänvisar till hur bra klubben presterar just nu
Exempel:
1. Har stor inverkan på dina medlemmar och du får för närvarande låga poäng. Detta bör vara ett högprioriterat område för dig.
2. Har hög effekt och hög poäng. Detta borde ha lägre prioritet för dig.
</a:t>
            </a:r>
          </a:p>
        </p:txBody>
      </p:sp>
      <p:sp>
        <p:nvSpPr>
          <p:cNvPr id="2" name="Title">
            <a:extLst>
              <a:ext uri="{FF2B5EF4-FFF2-40B4-BE49-F238E27FC236}">
                <a16:creationId xmlns:a16="http://schemas.microsoft.com/office/drawing/2014/main" id="{D0896BC1-F69A-CC50-CC84-D30F8CDB110B}"/>
              </a:ext>
            </a:extLst>
          </p:cNvPr>
          <p:cNvSpPr txBox="1"/>
          <p:nvPr/>
        </p:nvSpPr>
        <p:spPr>
          <a:xfrm>
            <a:off x="494520" y="449960"/>
            <a:ext cx="10504785" cy="707886"/>
          </a:xfrm>
          <a:prstGeom prst="rect">
            <a:avLst/>
          </a:prstGeom>
          <a:noFill/>
        </p:spPr>
        <p:txBody>
          <a:bodyPr wrap="square" rtlCol="0">
            <a:spAutoFit/>
          </a:bodyPr>
          <a:lstStyle/>
          <a:p>
            <a:r>
              <a:rPr lang="da-DK" sz="4000" dirty="0">
                <a:solidFill>
                  <a:srgbClr val="283444"/>
                </a:solidFill>
                <a:latin typeface="Arial" panose="020B0604020202020204" pitchFamily="34" charset="0"/>
                <a:cs typeface="Arial" panose="020B0604020202020204" pitchFamily="34" charset="0"/>
              </a:rPr>
              <a:t>Prioritetskarta</a:t>
            </a:r>
          </a:p>
        </p:txBody>
      </p:sp>
      <p:grpSp>
        <p:nvGrpSpPr>
          <p:cNvPr id="16" name="Group 15">
            <a:extLst>
              <a:ext uri="{FF2B5EF4-FFF2-40B4-BE49-F238E27FC236}">
                <a16:creationId xmlns:a16="http://schemas.microsoft.com/office/drawing/2014/main" id="{5F2A2EEF-9A31-1B7A-18CE-8A03F316CC3D}"/>
              </a:ext>
            </a:extLst>
          </p:cNvPr>
          <p:cNvGrpSpPr/>
          <p:nvPr/>
        </p:nvGrpSpPr>
        <p:grpSpPr>
          <a:xfrm>
            <a:off x="7651273" y="1320741"/>
            <a:ext cx="4344414" cy="4379413"/>
            <a:chOff x="7527287" y="1591159"/>
            <a:chExt cx="4344414" cy="4379413"/>
          </a:xfrm>
        </p:grpSpPr>
        <p:sp>
          <p:nvSpPr>
            <p:cNvPr id="6" name="Rectangle 5">
              <a:extLst>
                <a:ext uri="{FF2B5EF4-FFF2-40B4-BE49-F238E27FC236}">
                  <a16:creationId xmlns:a16="http://schemas.microsoft.com/office/drawing/2014/main" id="{334B801B-5B24-11AB-A742-C3EDD8B4FA6F}"/>
                </a:ext>
              </a:extLst>
            </p:cNvPr>
            <p:cNvSpPr/>
            <p:nvPr/>
          </p:nvSpPr>
          <p:spPr>
            <a:xfrm>
              <a:off x="8002291" y="1591159"/>
              <a:ext cx="3869410" cy="3869410"/>
            </a:xfrm>
            <a:prstGeom prst="rect">
              <a:avLst/>
            </a:prstGeom>
            <a:solidFill>
              <a:srgbClr val="FFFFFF"/>
            </a:solidFill>
            <a:ln w="25400" cap="flat">
              <a:solidFill>
                <a:schemeClr val="bg1">
                  <a:lumMod val="75000"/>
                </a:schemeClr>
              </a:solidFill>
              <a:prstDash val="sysDot"/>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DK" sz="1800" b="0" i="0" u="none" strike="noStrike" cap="none" spc="0" normalizeH="0" baseline="0">
                <a:ln>
                  <a:noFill/>
                </a:ln>
                <a:solidFill>
                  <a:srgbClr val="000000"/>
                </a:solidFill>
                <a:effectLst/>
                <a:uFillTx/>
                <a:latin typeface="+mn-lt"/>
                <a:ea typeface="+mn-ea"/>
                <a:cs typeface="+mn-cs"/>
                <a:sym typeface="Helvetica"/>
              </a:endParaRPr>
            </a:p>
          </p:txBody>
        </p:sp>
        <p:cxnSp>
          <p:nvCxnSpPr>
            <p:cNvPr id="7" name="Lige pilforbindelse 12">
              <a:extLst>
                <a:ext uri="{FF2B5EF4-FFF2-40B4-BE49-F238E27FC236}">
                  <a16:creationId xmlns:a16="http://schemas.microsoft.com/office/drawing/2014/main" id="{81E477E4-CE99-9A28-C91C-63D0DADCC0D4}"/>
                </a:ext>
              </a:extLst>
            </p:cNvPr>
            <p:cNvCxnSpPr>
              <a:cxnSpLocks/>
            </p:cNvCxnSpPr>
            <p:nvPr/>
          </p:nvCxnSpPr>
          <p:spPr>
            <a:xfrm>
              <a:off x="8262193" y="5647413"/>
              <a:ext cx="2948247" cy="0"/>
            </a:xfrm>
            <a:prstGeom prst="straightConnector1">
              <a:avLst/>
            </a:prstGeom>
            <a:ln w="12700">
              <a:gradFill flip="none" rotWithShape="1">
                <a:gsLst>
                  <a:gs pos="8000">
                    <a:schemeClr val="bg1"/>
                  </a:gs>
                  <a:gs pos="74000">
                    <a:srgbClr val="F06428"/>
                  </a:gs>
                  <a:gs pos="83000">
                    <a:srgbClr val="F06428"/>
                  </a:gs>
                  <a:gs pos="100000">
                    <a:srgbClr val="F06428"/>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12">
              <a:extLst>
                <a:ext uri="{FF2B5EF4-FFF2-40B4-BE49-F238E27FC236}">
                  <a16:creationId xmlns:a16="http://schemas.microsoft.com/office/drawing/2014/main" id="{96DE9859-498E-F595-7E33-35B06C42F9F4}"/>
                </a:ext>
              </a:extLst>
            </p:cNvPr>
            <p:cNvCxnSpPr>
              <a:cxnSpLocks/>
            </p:cNvCxnSpPr>
            <p:nvPr/>
          </p:nvCxnSpPr>
          <p:spPr>
            <a:xfrm rot="16200000">
              <a:off x="6342989" y="3629064"/>
              <a:ext cx="2948247" cy="0"/>
            </a:xfrm>
            <a:prstGeom prst="straightConnector1">
              <a:avLst/>
            </a:prstGeom>
            <a:ln w="12700">
              <a:gradFill flip="none" rotWithShape="1">
                <a:gsLst>
                  <a:gs pos="8000">
                    <a:schemeClr val="bg1"/>
                  </a:gs>
                  <a:gs pos="74000">
                    <a:srgbClr val="F06428"/>
                  </a:gs>
                  <a:gs pos="83000">
                    <a:srgbClr val="F06428"/>
                  </a:gs>
                  <a:gs pos="100000">
                    <a:srgbClr val="F06428"/>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0" name="CategoryHighImportance">
              <a:extLst>
                <a:ext uri="{FF2B5EF4-FFF2-40B4-BE49-F238E27FC236}">
                  <a16:creationId xmlns:a16="http://schemas.microsoft.com/office/drawing/2014/main" id="{DCE153E5-F48C-2602-ADDD-7A445838ED4C}"/>
                </a:ext>
              </a:extLst>
            </p:cNvPr>
            <p:cNvSpPr txBox="1"/>
            <p:nvPr/>
          </p:nvSpPr>
          <p:spPr>
            <a:xfrm>
              <a:off x="10377193" y="5553956"/>
              <a:ext cx="1494508" cy="186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j-ea"/>
                  <a:cs typeface="+mj-cs"/>
                  <a:sym typeface="Helvetica"/>
                </a:rPr>
                <a:t>Hög</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1" name="CategoryLowImportance">
              <a:extLst>
                <a:ext uri="{FF2B5EF4-FFF2-40B4-BE49-F238E27FC236}">
                  <a16:creationId xmlns:a16="http://schemas.microsoft.com/office/drawing/2014/main" id="{53537198-531E-FFAB-6BB8-D6F2D5B75F1B}"/>
                </a:ext>
              </a:extLst>
            </p:cNvPr>
            <p:cNvSpPr txBox="1"/>
            <p:nvPr/>
          </p:nvSpPr>
          <p:spPr>
            <a:xfrm>
              <a:off x="8002291" y="5539693"/>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DK" sz="800" b="0" i="0" u="none" strike="noStrike" cap="none" spc="0" normalizeH="0" baseline="0" dirty="0">
                  <a:ln>
                    <a:noFill/>
                  </a:ln>
                  <a:solidFill>
                    <a:srgbClr val="000000"/>
                  </a:solidFill>
                  <a:effectLst/>
                  <a:uFillTx/>
                  <a:latin typeface="+mn-lt"/>
                  <a:ea typeface="+mj-ea"/>
                  <a:cs typeface="+mj-cs"/>
                  <a:sym typeface="Helvetica"/>
                </a:rPr>
                <a:t>Låg</a:t>
              </a:r>
            </a:p>
          </p:txBody>
        </p:sp>
        <p:sp>
          <p:nvSpPr>
            <p:cNvPr id="12" name="CategoryAxisTitle">
              <a:extLst>
                <a:ext uri="{FF2B5EF4-FFF2-40B4-BE49-F238E27FC236}">
                  <a16:creationId xmlns:a16="http://schemas.microsoft.com/office/drawing/2014/main" id="{10109D0A-BFDE-4C7A-E78E-0E5556B8CB5E}"/>
                </a:ext>
              </a:extLst>
            </p:cNvPr>
            <p:cNvSpPr txBox="1"/>
            <p:nvPr/>
          </p:nvSpPr>
          <p:spPr>
            <a:xfrm>
              <a:off x="8957417" y="5755133"/>
              <a:ext cx="2167030" cy="215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DK" sz="800" b="0" i="0" dirty="0">
                  <a:solidFill>
                    <a:srgbClr val="081934"/>
                  </a:solidFill>
                  <a:effectLst/>
                  <a:latin typeface="Inter Italic"/>
                </a:rPr>
                <a:t>Påverkan</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3" name="ValueAxisTitle">
              <a:extLst>
                <a:ext uri="{FF2B5EF4-FFF2-40B4-BE49-F238E27FC236}">
                  <a16:creationId xmlns:a16="http://schemas.microsoft.com/office/drawing/2014/main" id="{DDA0F9E7-75F3-0609-AEE3-C1C5DEEBA803}"/>
                </a:ext>
              </a:extLst>
            </p:cNvPr>
            <p:cNvSpPr txBox="1"/>
            <p:nvPr/>
          </p:nvSpPr>
          <p:spPr>
            <a:xfrm rot="16200000">
              <a:off x="6551492" y="3321280"/>
              <a:ext cx="2167030" cy="215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DK" sz="800" dirty="0">
                  <a:solidFill>
                    <a:srgbClr val="081934"/>
                  </a:solidFill>
                  <a:latin typeface="Inter Italic"/>
                  <a:ea typeface="+mj-ea"/>
                  <a:cs typeface="+mj-cs"/>
                </a:rPr>
                <a:t>Göra</a:t>
              </a:r>
              <a:endParaRPr kumimoji="0" lang="en-DK" sz="800" b="0" i="0" u="none" strike="noStrike" cap="none" spc="0" normalizeH="0" baseline="0" dirty="0">
                <a:ln>
                  <a:noFill/>
                </a:ln>
                <a:solidFill>
                  <a:srgbClr val="000000"/>
                </a:solidFill>
                <a:effectLst/>
                <a:uFillTx/>
                <a:latin typeface="+mn-lt"/>
                <a:ea typeface="+mj-ea"/>
                <a:cs typeface="+mj-cs"/>
                <a:sym typeface="Helvetica"/>
              </a:endParaRPr>
            </a:p>
          </p:txBody>
        </p:sp>
        <p:sp>
          <p:nvSpPr>
            <p:cNvPr id="14" name="ValueLowImportance">
              <a:extLst>
                <a:ext uri="{FF2B5EF4-FFF2-40B4-BE49-F238E27FC236}">
                  <a16:creationId xmlns:a16="http://schemas.microsoft.com/office/drawing/2014/main" id="{C3CF559E-795F-5C84-C9D8-49F479DED045}"/>
                </a:ext>
              </a:extLst>
            </p:cNvPr>
            <p:cNvSpPr txBox="1"/>
            <p:nvPr/>
          </p:nvSpPr>
          <p:spPr>
            <a:xfrm>
              <a:off x="7638081" y="5074592"/>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DK" sz="800" b="0" i="0" u="none" strike="noStrike" cap="none" spc="0" normalizeH="0" baseline="0" dirty="0">
                  <a:ln>
                    <a:noFill/>
                  </a:ln>
                  <a:solidFill>
                    <a:srgbClr val="000000"/>
                  </a:solidFill>
                  <a:effectLst/>
                  <a:uFillTx/>
                  <a:latin typeface="+mn-lt"/>
                  <a:ea typeface="+mj-ea"/>
                  <a:cs typeface="+mj-cs"/>
                  <a:sym typeface="Helvetica"/>
                </a:rPr>
                <a:t>Låg</a:t>
              </a:r>
            </a:p>
          </p:txBody>
        </p:sp>
        <p:sp>
          <p:nvSpPr>
            <p:cNvPr id="15" name="ValueHighImportance">
              <a:extLst>
                <a:ext uri="{FF2B5EF4-FFF2-40B4-BE49-F238E27FC236}">
                  <a16:creationId xmlns:a16="http://schemas.microsoft.com/office/drawing/2014/main" id="{BA45B00F-A827-E954-5818-9F61CB8E3850}"/>
                </a:ext>
              </a:extLst>
            </p:cNvPr>
            <p:cNvSpPr txBox="1"/>
            <p:nvPr/>
          </p:nvSpPr>
          <p:spPr>
            <a:xfrm>
              <a:off x="7663911" y="1687584"/>
              <a:ext cx="1494508"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DK" sz="800" b="0" i="0" u="none" strike="noStrike" cap="none" spc="0" normalizeH="0" baseline="0" dirty="0">
                  <a:ln>
                    <a:noFill/>
                  </a:ln>
                  <a:solidFill>
                    <a:srgbClr val="000000"/>
                  </a:solidFill>
                  <a:effectLst/>
                  <a:uFillTx/>
                  <a:latin typeface="+mn-lt"/>
                  <a:ea typeface="+mj-ea"/>
                  <a:cs typeface="+mj-cs"/>
                  <a:sym typeface="Helvetica"/>
                </a:rPr>
                <a:t>Hög</a:t>
              </a:r>
            </a:p>
          </p:txBody>
        </p:sp>
      </p:grpSp>
      <p:grpSp>
        <p:nvGrpSpPr>
          <p:cNvPr id="20" name="Group 19">
            <a:extLst>
              <a:ext uri="{FF2B5EF4-FFF2-40B4-BE49-F238E27FC236}">
                <a16:creationId xmlns:a16="http://schemas.microsoft.com/office/drawing/2014/main" id="{3466145A-C834-6BA0-46B2-7BDDAE102C79}"/>
              </a:ext>
            </a:extLst>
          </p:cNvPr>
          <p:cNvGrpSpPr/>
          <p:nvPr/>
        </p:nvGrpSpPr>
        <p:grpSpPr>
          <a:xfrm>
            <a:off x="11390506" y="4513130"/>
            <a:ext cx="315132" cy="267678"/>
            <a:chOff x="11502734" y="4767757"/>
            <a:chExt cx="315132" cy="267678"/>
          </a:xfrm>
        </p:grpSpPr>
        <p:sp>
          <p:nvSpPr>
            <p:cNvPr id="18" name="Oval 17">
              <a:extLst>
                <a:ext uri="{FF2B5EF4-FFF2-40B4-BE49-F238E27FC236}">
                  <a16:creationId xmlns:a16="http://schemas.microsoft.com/office/drawing/2014/main" id="{EB36F8CA-283F-9F18-E5F8-3A89B7D4A31C}"/>
                </a:ext>
              </a:extLst>
            </p:cNvPr>
            <p:cNvSpPr/>
            <p:nvPr/>
          </p:nvSpPr>
          <p:spPr>
            <a:xfrm>
              <a:off x="11530739" y="4767757"/>
              <a:ext cx="251857" cy="251857"/>
            </a:xfrm>
            <a:prstGeom prst="ellipse">
              <a:avLst/>
            </a:prstGeom>
            <a:solidFill>
              <a:srgbClr val="FFFFFF"/>
            </a:solidFill>
            <a:ln w="1905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DK" sz="1800" b="0" i="0" u="none" strike="noStrike" cap="none" spc="0" normalizeH="0" baseline="0">
                <a:ln>
                  <a:noFill/>
                </a:ln>
                <a:solidFill>
                  <a:srgbClr val="000000"/>
                </a:solidFill>
                <a:effectLst/>
                <a:uFillTx/>
                <a:latin typeface="+mn-lt"/>
                <a:ea typeface="+mn-ea"/>
                <a:cs typeface="+mn-cs"/>
                <a:sym typeface="Helvetica"/>
              </a:endParaRPr>
            </a:p>
          </p:txBody>
        </p:sp>
        <p:sp>
          <p:nvSpPr>
            <p:cNvPr id="19" name="TextBox 18">
              <a:extLst>
                <a:ext uri="{FF2B5EF4-FFF2-40B4-BE49-F238E27FC236}">
                  <a16:creationId xmlns:a16="http://schemas.microsoft.com/office/drawing/2014/main" id="{28A36B87-A421-A713-9216-45C549F750CC}"/>
                </a:ext>
              </a:extLst>
            </p:cNvPr>
            <p:cNvSpPr txBox="1"/>
            <p:nvPr/>
          </p:nvSpPr>
          <p:spPr>
            <a:xfrm>
              <a:off x="11502734" y="4773829"/>
              <a:ext cx="31513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DK" sz="11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1</a:t>
              </a:r>
            </a:p>
          </p:txBody>
        </p:sp>
      </p:grpSp>
      <p:grpSp>
        <p:nvGrpSpPr>
          <p:cNvPr id="21" name="Group 20">
            <a:extLst>
              <a:ext uri="{FF2B5EF4-FFF2-40B4-BE49-F238E27FC236}">
                <a16:creationId xmlns:a16="http://schemas.microsoft.com/office/drawing/2014/main" id="{04766545-752C-6F80-4A20-70A8B7588706}"/>
              </a:ext>
            </a:extLst>
          </p:cNvPr>
          <p:cNvGrpSpPr/>
          <p:nvPr/>
        </p:nvGrpSpPr>
        <p:grpSpPr>
          <a:xfrm>
            <a:off x="10933301" y="1941227"/>
            <a:ext cx="315132" cy="267678"/>
            <a:chOff x="11502734" y="4767757"/>
            <a:chExt cx="315132" cy="267678"/>
          </a:xfrm>
        </p:grpSpPr>
        <p:sp>
          <p:nvSpPr>
            <p:cNvPr id="22" name="Oval 21">
              <a:extLst>
                <a:ext uri="{FF2B5EF4-FFF2-40B4-BE49-F238E27FC236}">
                  <a16:creationId xmlns:a16="http://schemas.microsoft.com/office/drawing/2014/main" id="{A6FF7446-88BA-B1B8-8969-21FA00FA077B}"/>
                </a:ext>
              </a:extLst>
            </p:cNvPr>
            <p:cNvSpPr/>
            <p:nvPr/>
          </p:nvSpPr>
          <p:spPr>
            <a:xfrm>
              <a:off x="11530739" y="4767757"/>
              <a:ext cx="251857" cy="251857"/>
            </a:xfrm>
            <a:prstGeom prst="ellipse">
              <a:avLst/>
            </a:prstGeom>
            <a:solidFill>
              <a:srgbClr val="FFFFFF"/>
            </a:solidFill>
            <a:ln w="1905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DK" sz="1800" b="0" i="0" u="none" strike="noStrike" cap="none" spc="0" normalizeH="0" baseline="0">
                <a:ln>
                  <a:noFill/>
                </a:ln>
                <a:solidFill>
                  <a:srgbClr val="000000"/>
                </a:solidFill>
                <a:effectLst/>
                <a:uFillTx/>
                <a:latin typeface="+mn-lt"/>
                <a:ea typeface="+mn-ea"/>
                <a:cs typeface="+mn-cs"/>
                <a:sym typeface="Helvetica"/>
              </a:endParaRPr>
            </a:p>
          </p:txBody>
        </p:sp>
        <p:sp>
          <p:nvSpPr>
            <p:cNvPr id="23" name="TextBox 22">
              <a:extLst>
                <a:ext uri="{FF2B5EF4-FFF2-40B4-BE49-F238E27FC236}">
                  <a16:creationId xmlns:a16="http://schemas.microsoft.com/office/drawing/2014/main" id="{5E6B9251-A37C-AA33-CED9-613DBF35A3E3}"/>
                </a:ext>
              </a:extLst>
            </p:cNvPr>
            <p:cNvSpPr txBox="1"/>
            <p:nvPr/>
          </p:nvSpPr>
          <p:spPr>
            <a:xfrm>
              <a:off x="11502734" y="4773829"/>
              <a:ext cx="315132"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DK" sz="11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rPr>
                <a:t>2</a:t>
              </a:r>
            </a:p>
          </p:txBody>
        </p:sp>
      </p:grpSp>
      <p:pic>
        <p:nvPicPr>
          <p:cNvPr id="8" name="Bildobjekt 7" descr="En bild som visar boll, golf, sportutrustning, golfboll&#10;&#10;Automatiskt genererad beskrivning">
            <a:extLst>
              <a:ext uri="{FF2B5EF4-FFF2-40B4-BE49-F238E27FC236}">
                <a16:creationId xmlns:a16="http://schemas.microsoft.com/office/drawing/2014/main" id="{79A84C26-235C-16C7-9836-D4D92F2A1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60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Har du fasta spelpartners på klubben, som du spelar regelbundet med?</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220A72E2-FF1B-0672-CCE5-1A485F69D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61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Har du familjemedlemmar som spelar på klubben?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2FD50A91-2C75-D0B4-CF70-A92D3021F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62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Är du med i någon kommitté?</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308F691D-8D71-18EE-C657-B770E598B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63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Sett över hela säsongen, hur ofta spelar du golf på klubben?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D4611416-C7B5-D80B-07CE-D54291B4A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64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Ungefär hur många gånger spelar du som gäst på en annan klubb under säsongen?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D3D302A1-F4B3-AF7B-A87A-979E9AD42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många år har du spelat golf?</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4F82D6C2-5A27-D83A-C773-06C35C5C8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66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Hur många år har du varit medlem i Höganäs Golfklubb?</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5DEC1F41-941B-5A91-5A5A-559E8C656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67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1317938988"/>
              </p:ext>
            </p:extLst>
          </p:nvPr>
        </p:nvGraphicFramePr>
        <p:xfrm>
          <a:off x="635189" y="1550959"/>
          <a:ext cx="10667812" cy="4142113"/>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Varför spelar du golf?</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0269CA3D-D220-62C5-E618-26F948F3D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68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Skulle du vilja hjälpa golfföreningen med frivilligt arbete t.ex. två dagar  i en konkret förutbestämd uppgift?</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AAF746DB-4A0D-213D-E35A-0AEDB005E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69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Inom vilka områden är du villig att hjälpa golfklubben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E7759DDB-5F6F-7611-8873-D9C713806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a:extLst>
              <a:ext uri="{FF2B5EF4-FFF2-40B4-BE49-F238E27FC236}">
                <a16:creationId xmlns:a16="http://schemas.microsoft.com/office/drawing/2014/main" id="{84E07380-8357-1559-85F9-A056BB4EC6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49159" y="980388"/>
            <a:ext cx="5199936" cy="5783344"/>
          </a:xfrm>
          <a:prstGeom prst="rect">
            <a:avLst/>
          </a:prstGeom>
        </p:spPr>
      </p:pic>
      <p:sp>
        <p:nvSpPr>
          <p:cNvPr id="9" name="PageNumber">
            <a:extLst>
              <a:ext uri="{FF2B5EF4-FFF2-40B4-BE49-F238E27FC236}">
                <a16:creationId xmlns:a16="http://schemas.microsoft.com/office/drawing/2014/main" id="{4066C3E7-A9B9-F4BA-EF21-72F6E91B0254}"/>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 av 77</a:t>
            </a:r>
            <a:endParaRPr lang="en-US" sz="800" dirty="0">
              <a:solidFill>
                <a:srgbClr val="283444"/>
              </a:solidFill>
              <a:latin typeface="Arial" panose="020B0604020202020204" pitchFamily="34" charset="0"/>
              <a:cs typeface="Arial" panose="020B0604020202020204" pitchFamily="34" charset="0"/>
            </a:endParaRPr>
          </a:p>
        </p:txBody>
      </p:sp>
      <p:pic>
        <p:nvPicPr>
          <p:cNvPr id="10" name="Logo" descr="Logo&#10;&#10;Description automatically generated">
            <a:extLst>
              <a:ext uri="{FF2B5EF4-FFF2-40B4-BE49-F238E27FC236}">
                <a16:creationId xmlns:a16="http://schemas.microsoft.com/office/drawing/2014/main" id="{E9616D9B-F4EF-5F67-7966-CF078CC26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8" name="Text">
            <a:extLst>
              <a:ext uri="{FF2B5EF4-FFF2-40B4-BE49-F238E27FC236}">
                <a16:creationId xmlns:a16="http://schemas.microsoft.com/office/drawing/2014/main" id="{7FC2B2F4-1499-E710-9506-CBDDE62923B6}"/>
              </a:ext>
            </a:extLst>
          </p:cNvPr>
          <p:cNvSpPr txBox="1"/>
          <p:nvPr/>
        </p:nvSpPr>
        <p:spPr>
          <a:xfrm>
            <a:off x="1055235" y="1524374"/>
            <a:ext cx="8484181" cy="2800767"/>
          </a:xfrm>
          <a:prstGeom prst="rect">
            <a:avLst/>
          </a:prstGeom>
          <a:noFill/>
        </p:spPr>
        <p:txBody>
          <a:bodyPr wrap="square" rtlCol="0">
            <a:spAutoFit/>
          </a:bodyPr>
          <a:lstStyle/>
          <a:p>
            <a:r>
              <a:rPr lang="en-US" sz="1600" dirty="0">
                <a:solidFill>
                  <a:srgbClr val="283444"/>
                </a:solidFill>
                <a:latin typeface="Arial" panose="020B0604020202020204" pitchFamily="34" charset="0"/>
                <a:cs typeface="Arial" panose="020B0604020202020204" pitchFamily="34" charset="0"/>
              </a:rPr>
              <a:t>Net Promoter Score (NPS) är ett allmänt använt mått som mäter kundlojalitet och kundnöjdhet.
NPS baseras på en enda fråga: "På en skala från 0 till 10, hur troligt är det att du rekommenderar [Företag/Produkt/Tjänst] till en vän eller kollega?"
Respondenterna kategoriseras i tre grupper baserat på deras betyg:
* Promoters (poäng 9-10): Lojala entusiaster som kommer att rekommendera dig till andra
* Passiv (poäng 7-8): Nöjda men oentusiastiska kunder, sårbara för konkurrens.
* Belackare (poäng 0-6): Missnöjda kunder som kan skada varumärket och hindra tillväxt genom negativ mun-till-mun.
</a:t>
            </a:r>
          </a:p>
        </p:txBody>
      </p:sp>
      <p:sp>
        <p:nvSpPr>
          <p:cNvPr id="2" name="Title">
            <a:extLst>
              <a:ext uri="{FF2B5EF4-FFF2-40B4-BE49-F238E27FC236}">
                <a16:creationId xmlns:a16="http://schemas.microsoft.com/office/drawing/2014/main" id="{1F919BFC-DB4E-250A-0B9E-219A6AC1DFBB}"/>
              </a:ext>
            </a:extLst>
          </p:cNvPr>
          <p:cNvSpPr txBox="1"/>
          <p:nvPr/>
        </p:nvSpPr>
        <p:spPr>
          <a:xfrm>
            <a:off x="1055235" y="626445"/>
            <a:ext cx="7673578" cy="707886"/>
          </a:xfrm>
          <a:prstGeom prst="rect">
            <a:avLst/>
          </a:prstGeom>
          <a:noFill/>
        </p:spPr>
        <p:txBody>
          <a:bodyPr wrap="square" lIns="0" rtlCol="0">
            <a:spAutoFit/>
          </a:bodyPr>
          <a:lstStyle>
            <a:defPPr>
              <a:defRPr lang="en-US"/>
            </a:defPPr>
            <a:lvl1pPr>
              <a:defRPr sz="4000">
                <a:latin typeface="Arial" panose="020B0604020202020204" pitchFamily="34" charset="0"/>
                <a:cs typeface="Arial" panose="020B0604020202020204" pitchFamily="34" charset="0"/>
              </a:defRPr>
            </a:lvl1pPr>
          </a:lstStyle>
          <a:p>
            <a:r>
              <a:rPr lang="en-US" dirty="0"/>
              <a:t>Vad är Net Promoter Score?</a:t>
            </a:r>
          </a:p>
        </p:txBody>
      </p:sp>
      <p:pic>
        <p:nvPicPr>
          <p:cNvPr id="3" name="Bildobjekt 2" descr="En bild som visar boll, golf, sportutrustning, golfboll&#10;&#10;Automatiskt genererad beskrivning">
            <a:extLst>
              <a:ext uri="{FF2B5EF4-FFF2-40B4-BE49-F238E27FC236}">
                <a16:creationId xmlns:a16="http://schemas.microsoft.com/office/drawing/2014/main" id="{A74ED68B-ED94-DD5A-912D-6D4A2E7C3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70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Skulle möjligen du eller ditt företag ha intresse av ett partnerskap med golfklubben?</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Övriga frågor</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7A4A9B35-720B-FD73-EAE8-5D45D03C5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71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Övriga kommentarer</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Övriga kommentarer</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8BBFE0E3-A6A1-B35B-2423-12ACA5186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geNumber">
            <a:extLst>
              <a:ext uri="{FF2B5EF4-FFF2-40B4-BE49-F238E27FC236}">
                <a16:creationId xmlns:a16="http://schemas.microsoft.com/office/drawing/2014/main" id="{5A310730-14C7-818A-325A-27AE2667144A}"/>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72 av 77</a:t>
            </a:r>
            <a:endParaRPr lang="en-US" sz="800" dirty="0">
              <a:solidFill>
                <a:srgbClr val="283444"/>
              </a:solidFill>
              <a:latin typeface="Arial" panose="020B0604020202020204" pitchFamily="34" charset="0"/>
              <a:cs typeface="Arial" panose="020B0604020202020204" pitchFamily="34" charset="0"/>
            </a:endParaRPr>
          </a:p>
        </p:txBody>
      </p:sp>
      <p:pic>
        <p:nvPicPr>
          <p:cNvPr id="14" name="Logo" descr="Logo&#10;&#10;Description automatically generated">
            <a:extLst>
              <a:ext uri="{FF2B5EF4-FFF2-40B4-BE49-F238E27FC236}">
                <a16:creationId xmlns:a16="http://schemas.microsoft.com/office/drawing/2014/main" id="{C15827AF-1E06-EBFB-AA85-6A4559C8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FooterText">
            <a:extLst>
              <a:ext uri="{FF2B5EF4-FFF2-40B4-BE49-F238E27FC236}">
                <a16:creationId xmlns:a16="http://schemas.microsoft.com/office/drawing/2014/main" id="{35247FE4-8DF5-199A-F652-1280B9E62DF7}"/>
              </a:ext>
            </a:extLst>
          </p:cNvPr>
          <p:cNvSpPr txBox="1"/>
          <p:nvPr/>
        </p:nvSpPr>
        <p:spPr>
          <a:xfrm>
            <a:off x="635187" y="5541532"/>
            <a:ext cx="8141479" cy="307777"/>
          </a:xfrm>
          <a:prstGeom prst="rect">
            <a:avLst/>
          </a:prstGeom>
          <a:noFill/>
        </p:spPr>
        <p:txBody>
          <a:bodyPr wrap="square" rtlCol="0">
            <a:spAutoFit/>
          </a:bodyPr>
          <a:lstStyle/>
          <a:p>
            <a:r>
              <a:rPr lang="da-DK" sz="1400" dirty="0" err="1">
                <a:latin typeface="Arial" panose="020B0604020202020204" pitchFamily="34" charset="0"/>
                <a:cs typeface="Arial" panose="020B0604020202020204" pitchFamily="34" charset="0"/>
              </a:rPr>
              <a:t>Du kan se alla 37 kommentarer på följande länk
https://app.players1st.sport/</a:t>
            </a:r>
            <a:endParaRPr lang="en-US" sz="1400" dirty="0">
              <a:latin typeface="Arial" panose="020B0604020202020204" pitchFamily="34" charset="0"/>
              <a:cs typeface="Arial" panose="020B0604020202020204" pitchFamily="34" charset="0"/>
            </a:endParaRPr>
          </a:p>
        </p:txBody>
      </p:sp>
      <p:sp>
        <p:nvSpPr>
          <p:cNvPr id="27" name="Comment 3">
            <a:extLst>
              <a:ext uri="{FF2B5EF4-FFF2-40B4-BE49-F238E27FC236}">
                <a16:creationId xmlns:a16="http://schemas.microsoft.com/office/drawing/2014/main" id="{B904CCF6-CA19-3E94-1792-E08D5839B05B}"/>
              </a:ext>
            </a:extLst>
          </p:cNvPr>
          <p:cNvSpPr/>
          <p:nvPr/>
        </p:nvSpPr>
        <p:spPr>
          <a:xfrm>
            <a:off x="7979956"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“Bra tillgänglighet. Bra stämning.”</a:t>
            </a:r>
          </a:p>
        </p:txBody>
      </p:sp>
      <p:sp>
        <p:nvSpPr>
          <p:cNvPr id="26" name="Comment 2">
            <a:extLst>
              <a:ext uri="{FF2B5EF4-FFF2-40B4-BE49-F238E27FC236}">
                <a16:creationId xmlns:a16="http://schemas.microsoft.com/office/drawing/2014/main" id="{8D3FF330-5D6A-5C28-D9FE-6335C81EC380}"/>
              </a:ext>
            </a:extLst>
          </p:cNvPr>
          <p:cNvSpPr/>
          <p:nvPr/>
        </p:nvSpPr>
        <p:spPr>
          <a:xfrm>
            <a:off x="4324350"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“Närheten. Lagom med 9 hål. Välskötta banor.”</a:t>
            </a:r>
          </a:p>
        </p:txBody>
      </p:sp>
      <p:sp>
        <p:nvSpPr>
          <p:cNvPr id="25" name="Comment 1">
            <a:extLst>
              <a:ext uri="{FF2B5EF4-FFF2-40B4-BE49-F238E27FC236}">
                <a16:creationId xmlns:a16="http://schemas.microsoft.com/office/drawing/2014/main" id="{F71AE48F-5C63-5BE1-8D44-CE2BBC46F102}"/>
              </a:ext>
            </a:extLst>
          </p:cNvPr>
          <p:cNvSpPr/>
          <p:nvPr/>
        </p:nvSpPr>
        <p:spPr>
          <a:xfrm>
            <a:off x="668744"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“Lättillgänglig bana, välskött o ett fint socialt bemötande.”</a:t>
            </a:r>
          </a:p>
        </p:txBody>
      </p:sp>
      <p:sp>
        <p:nvSpPr>
          <p:cNvPr id="15" name="Variables">
            <a:extLst>
              <a:ext uri="{FF2B5EF4-FFF2-40B4-BE49-F238E27FC236}">
                <a16:creationId xmlns:a16="http://schemas.microsoft.com/office/drawing/2014/main" id="{4B57EBF2-5DC3-3D1A-CA6B-A5634D3E8B8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17" name="Text">
            <a:extLst>
              <a:ext uri="{FF2B5EF4-FFF2-40B4-BE49-F238E27FC236}">
                <a16:creationId xmlns:a16="http://schemas.microsoft.com/office/drawing/2014/main" id="{0A55293C-198B-9165-3C92-3F0A825DFE16}"/>
              </a:ext>
            </a:extLst>
          </p:cNvPr>
          <p:cNvSpPr txBox="1"/>
          <p:nvPr/>
        </p:nvSpPr>
        <p:spPr>
          <a:xfrm>
            <a:off x="494520" y="1129595"/>
            <a:ext cx="8473989" cy="369332"/>
          </a:xfrm>
          <a:prstGeom prst="rect">
            <a:avLst/>
          </a:prstGeom>
          <a:noFill/>
        </p:spPr>
        <p:txBody>
          <a:bodyPr wrap="square" rtlCol="0">
            <a:spAutoFit/>
          </a:bodyPr>
          <a:lstStyle>
            <a:defPPr>
              <a:defRPr lang="en-US"/>
            </a:defPPr>
            <a:lvl1pPr>
              <a:defRPr>
                <a:solidFill>
                  <a:srgbClr val="283444"/>
                </a:solidFill>
                <a:latin typeface="Arial" panose="020B0604020202020204" pitchFamily="34" charset="0"/>
                <a:cs typeface="Arial" panose="020B0604020202020204" pitchFamily="34" charset="0"/>
              </a:defRPr>
            </a:lvl1pPr>
          </a:lstStyle>
          <a:p>
            <a:r>
              <a:rPr lang="da-DK" dirty="0" err="1"/>
              <a:t>Vad är det bästa med att vara medlem i klubben?</a:t>
            </a:r>
            <a:endParaRPr lang="en-US" dirty="0"/>
          </a:p>
        </p:txBody>
      </p:sp>
      <p:sp>
        <p:nvSpPr>
          <p:cNvPr id="16" name="Title">
            <a:extLst>
              <a:ext uri="{FF2B5EF4-FFF2-40B4-BE49-F238E27FC236}">
                <a16:creationId xmlns:a16="http://schemas.microsoft.com/office/drawing/2014/main" id="{BEE785F4-DDE5-E2E5-CF0A-F108DF642B7C}"/>
              </a:ext>
            </a:extLst>
          </p:cNvPr>
          <p:cNvSpPr txBox="1"/>
          <p:nvPr/>
        </p:nvSpPr>
        <p:spPr>
          <a:xfrm>
            <a:off x="494519" y="439531"/>
            <a:ext cx="8473990" cy="707886"/>
          </a:xfrm>
          <a:prstGeom prst="rect">
            <a:avLst/>
          </a:prstGeom>
          <a:noFill/>
        </p:spPr>
        <p:txBody>
          <a:bodyPr wrap="square" rtlCol="0">
            <a:spAutoFit/>
          </a:bodyPr>
          <a:lstStyle>
            <a:defPPr>
              <a:defRPr lang="en-US"/>
            </a:defPPr>
            <a:lvl1pPr>
              <a:defRPr sz="4000">
                <a:solidFill>
                  <a:srgbClr val="283444"/>
                </a:solidFill>
                <a:latin typeface="Arial" panose="020B0604020202020204" pitchFamily="34" charset="0"/>
                <a:cs typeface="Arial" panose="020B0604020202020204" pitchFamily="34" charset="0"/>
              </a:defRPr>
            </a:lvl1pPr>
          </a:lstStyle>
          <a:p>
            <a:r>
              <a:rPr lang="da-DK" dirty="0" err="1"/>
              <a:t>Övriga kommentarer</a:t>
            </a:r>
            <a:endParaRPr lang="en-US" dirty="0"/>
          </a:p>
        </p:txBody>
      </p:sp>
      <p:pic>
        <p:nvPicPr>
          <p:cNvPr id="2" name="Bildobjekt 1" descr="En bild som visar boll, golf, sportutrustning, golfboll&#10;&#10;Automatiskt genererad beskrivning">
            <a:extLst>
              <a:ext uri="{FF2B5EF4-FFF2-40B4-BE49-F238E27FC236}">
                <a16:creationId xmlns:a16="http://schemas.microsoft.com/office/drawing/2014/main" id="{B82F0B06-9AF1-7EFC-8995-D4479FD8D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973886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geNumber">
            <a:extLst>
              <a:ext uri="{FF2B5EF4-FFF2-40B4-BE49-F238E27FC236}">
                <a16:creationId xmlns:a16="http://schemas.microsoft.com/office/drawing/2014/main" id="{5A310730-14C7-818A-325A-27AE2667144A}"/>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73 av 77</a:t>
            </a:r>
            <a:endParaRPr lang="en-US" sz="800" dirty="0">
              <a:solidFill>
                <a:srgbClr val="283444"/>
              </a:solidFill>
              <a:latin typeface="Arial" panose="020B0604020202020204" pitchFamily="34" charset="0"/>
              <a:cs typeface="Arial" panose="020B0604020202020204" pitchFamily="34" charset="0"/>
            </a:endParaRPr>
          </a:p>
        </p:txBody>
      </p:sp>
      <p:pic>
        <p:nvPicPr>
          <p:cNvPr id="14" name="Logo" descr="Logo&#10;&#10;Description automatically generated">
            <a:extLst>
              <a:ext uri="{FF2B5EF4-FFF2-40B4-BE49-F238E27FC236}">
                <a16:creationId xmlns:a16="http://schemas.microsoft.com/office/drawing/2014/main" id="{C15827AF-1E06-EBFB-AA85-6A4559C86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3" name="FooterText">
            <a:extLst>
              <a:ext uri="{FF2B5EF4-FFF2-40B4-BE49-F238E27FC236}">
                <a16:creationId xmlns:a16="http://schemas.microsoft.com/office/drawing/2014/main" id="{35247FE4-8DF5-199A-F652-1280B9E62DF7}"/>
              </a:ext>
            </a:extLst>
          </p:cNvPr>
          <p:cNvSpPr txBox="1"/>
          <p:nvPr/>
        </p:nvSpPr>
        <p:spPr>
          <a:xfrm>
            <a:off x="635187" y="5541532"/>
            <a:ext cx="8141479" cy="307777"/>
          </a:xfrm>
          <a:prstGeom prst="rect">
            <a:avLst/>
          </a:prstGeom>
          <a:noFill/>
        </p:spPr>
        <p:txBody>
          <a:bodyPr wrap="square" rtlCol="0">
            <a:spAutoFit/>
          </a:bodyPr>
          <a:lstStyle/>
          <a:p>
            <a:r>
              <a:rPr lang="da-DK" sz="1400" dirty="0" err="1">
                <a:latin typeface="Arial" panose="020B0604020202020204" pitchFamily="34" charset="0"/>
                <a:cs typeface="Arial" panose="020B0604020202020204" pitchFamily="34" charset="0"/>
              </a:rPr>
              <a:t>Du kan se alla 26 kommentarer på följande länk
https://app.players1st.sport/</a:t>
            </a:r>
            <a:endParaRPr lang="en-US" sz="1400" dirty="0">
              <a:latin typeface="Arial" panose="020B0604020202020204" pitchFamily="34" charset="0"/>
              <a:cs typeface="Arial" panose="020B0604020202020204" pitchFamily="34" charset="0"/>
            </a:endParaRPr>
          </a:p>
        </p:txBody>
      </p:sp>
      <p:sp>
        <p:nvSpPr>
          <p:cNvPr id="27" name="Comment 3">
            <a:extLst>
              <a:ext uri="{FF2B5EF4-FFF2-40B4-BE49-F238E27FC236}">
                <a16:creationId xmlns:a16="http://schemas.microsoft.com/office/drawing/2014/main" id="{B904CCF6-CA19-3E94-1792-E08D5839B05B}"/>
              </a:ext>
            </a:extLst>
          </p:cNvPr>
          <p:cNvSpPr/>
          <p:nvPr/>
        </p:nvSpPr>
        <p:spPr>
          <a:xfrm>
            <a:off x="7979956"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“Fortsätt på den inslagna vägen.”</a:t>
            </a:r>
          </a:p>
        </p:txBody>
      </p:sp>
      <p:sp>
        <p:nvSpPr>
          <p:cNvPr id="26" name="Comment 2">
            <a:extLst>
              <a:ext uri="{FF2B5EF4-FFF2-40B4-BE49-F238E27FC236}">
                <a16:creationId xmlns:a16="http://schemas.microsoft.com/office/drawing/2014/main" id="{8D3FF330-5D6A-5C28-D9FE-6335C81EC380}"/>
              </a:ext>
            </a:extLst>
          </p:cNvPr>
          <p:cNvSpPr/>
          <p:nvPr/>
        </p:nvSpPr>
        <p:spPr>
          <a:xfrm>
            <a:off x="4324350"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“Jobba på i den takt som det finns resurser till.”</a:t>
            </a:r>
          </a:p>
        </p:txBody>
      </p:sp>
      <p:sp>
        <p:nvSpPr>
          <p:cNvPr id="25" name="Comment 1">
            <a:extLst>
              <a:ext uri="{FF2B5EF4-FFF2-40B4-BE49-F238E27FC236}">
                <a16:creationId xmlns:a16="http://schemas.microsoft.com/office/drawing/2014/main" id="{F71AE48F-5C63-5BE1-8D44-CE2BBC46F102}"/>
              </a:ext>
            </a:extLst>
          </p:cNvPr>
          <p:cNvSpPr/>
          <p:nvPr/>
        </p:nvSpPr>
        <p:spPr>
          <a:xfrm>
            <a:off x="668744" y="2075999"/>
            <a:ext cx="3543300" cy="2914649"/>
          </a:xfrm>
          <a:prstGeom prst="roundRect">
            <a:avLst>
              <a:gd name="adj" fmla="val 439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83444"/>
                </a:solidFill>
                <a:latin typeface="Arial" panose="020B0604020202020204" pitchFamily="34" charset="0"/>
                <a:cs typeface="Arial" panose="020B0604020202020204" pitchFamily="34" charset="0"/>
              </a:rPr>
              <a:t>“dörrar bollhusen, ,tvärdrag”</a:t>
            </a:r>
          </a:p>
        </p:txBody>
      </p:sp>
      <p:sp>
        <p:nvSpPr>
          <p:cNvPr id="15" name="Variables">
            <a:extLst>
              <a:ext uri="{FF2B5EF4-FFF2-40B4-BE49-F238E27FC236}">
                <a16:creationId xmlns:a16="http://schemas.microsoft.com/office/drawing/2014/main" id="{4B57EBF2-5DC3-3D1A-CA6B-A5634D3E8B8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17" name="Text">
            <a:extLst>
              <a:ext uri="{FF2B5EF4-FFF2-40B4-BE49-F238E27FC236}">
                <a16:creationId xmlns:a16="http://schemas.microsoft.com/office/drawing/2014/main" id="{0A55293C-198B-9165-3C92-3F0A825DFE16}"/>
              </a:ext>
            </a:extLst>
          </p:cNvPr>
          <p:cNvSpPr txBox="1"/>
          <p:nvPr/>
        </p:nvSpPr>
        <p:spPr>
          <a:xfrm>
            <a:off x="494520" y="1129595"/>
            <a:ext cx="8473989" cy="369332"/>
          </a:xfrm>
          <a:prstGeom prst="rect">
            <a:avLst/>
          </a:prstGeom>
          <a:noFill/>
        </p:spPr>
        <p:txBody>
          <a:bodyPr wrap="square" rtlCol="0">
            <a:spAutoFit/>
          </a:bodyPr>
          <a:lstStyle>
            <a:defPPr>
              <a:defRPr lang="en-US"/>
            </a:defPPr>
            <a:lvl1pPr>
              <a:defRPr>
                <a:solidFill>
                  <a:srgbClr val="283444"/>
                </a:solidFill>
                <a:latin typeface="Arial" panose="020B0604020202020204" pitchFamily="34" charset="0"/>
                <a:cs typeface="Arial" panose="020B0604020202020204" pitchFamily="34" charset="0"/>
              </a:defRPr>
            </a:lvl1pPr>
          </a:lstStyle>
          <a:p>
            <a:r>
              <a:rPr lang="da-DK" dirty="0" err="1"/>
              <a:t>Vad kan vi göra för att det skall upplevas ännu bättre?</a:t>
            </a:r>
            <a:endParaRPr lang="en-US" dirty="0"/>
          </a:p>
        </p:txBody>
      </p:sp>
      <p:sp>
        <p:nvSpPr>
          <p:cNvPr id="16" name="Title">
            <a:extLst>
              <a:ext uri="{FF2B5EF4-FFF2-40B4-BE49-F238E27FC236}">
                <a16:creationId xmlns:a16="http://schemas.microsoft.com/office/drawing/2014/main" id="{BEE785F4-DDE5-E2E5-CF0A-F108DF642B7C}"/>
              </a:ext>
            </a:extLst>
          </p:cNvPr>
          <p:cNvSpPr txBox="1"/>
          <p:nvPr/>
        </p:nvSpPr>
        <p:spPr>
          <a:xfrm>
            <a:off x="494519" y="439531"/>
            <a:ext cx="8473990" cy="707886"/>
          </a:xfrm>
          <a:prstGeom prst="rect">
            <a:avLst/>
          </a:prstGeom>
          <a:noFill/>
        </p:spPr>
        <p:txBody>
          <a:bodyPr wrap="square" rtlCol="0">
            <a:spAutoFit/>
          </a:bodyPr>
          <a:lstStyle>
            <a:defPPr>
              <a:defRPr lang="en-US"/>
            </a:defPPr>
            <a:lvl1pPr>
              <a:defRPr sz="4000">
                <a:solidFill>
                  <a:srgbClr val="283444"/>
                </a:solidFill>
                <a:latin typeface="Arial" panose="020B0604020202020204" pitchFamily="34" charset="0"/>
                <a:cs typeface="Arial" panose="020B0604020202020204" pitchFamily="34" charset="0"/>
              </a:defRPr>
            </a:lvl1pPr>
          </a:lstStyle>
          <a:p>
            <a:r>
              <a:rPr lang="da-DK" dirty="0" err="1"/>
              <a:t>Övriga kommentarer</a:t>
            </a:r>
            <a:endParaRPr lang="en-US" dirty="0"/>
          </a:p>
        </p:txBody>
      </p:sp>
      <p:pic>
        <p:nvPicPr>
          <p:cNvPr id="2" name="Bildobjekt 1" descr="En bild som visar boll, golf, sportutrustning, golfboll&#10;&#10;Automatiskt genererad beskrivning">
            <a:extLst>
              <a:ext uri="{FF2B5EF4-FFF2-40B4-BE49-F238E27FC236}">
                <a16:creationId xmlns:a16="http://schemas.microsoft.com/office/drawing/2014/main" id="{BE82526D-B29E-840F-87AE-614E42B08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973886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74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11" name="Text">
            <a:extLst>
              <a:ext uri="{FF2B5EF4-FFF2-40B4-BE49-F238E27FC236}">
                <a16:creationId xmlns:a16="http://schemas.microsoft.com/office/drawing/2014/main" id="{C753F500-6C2B-A45C-51B4-5A929EB03B72}"/>
              </a:ext>
            </a:extLst>
          </p:cNvPr>
          <p:cNvSpPr txBox="1"/>
          <p:nvPr/>
        </p:nvSpPr>
        <p:spPr>
          <a:xfrm>
            <a:off x="1069544" y="3174897"/>
            <a:ext cx="5026454"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alla frågor inom serviceområdet Uppföljning</a:t>
            </a:r>
            <a:endParaRPr lang="da-DK" sz="1600" dirty="0">
              <a:solidFill>
                <a:srgbClr val="283444"/>
              </a:solidFill>
              <a:latin typeface="Arial" panose="020B0604020202020204" pitchFamily="34" charset="0"/>
              <a:cs typeface="Arial" panose="020B0604020202020204" pitchFamily="34" charset="0"/>
            </a:endParaRPr>
          </a:p>
        </p:txBody>
      </p:sp>
      <p:sp>
        <p:nvSpPr>
          <p:cNvPr id="12" name="Title">
            <a:extLst>
              <a:ext uri="{FF2B5EF4-FFF2-40B4-BE49-F238E27FC236}">
                <a16:creationId xmlns:a16="http://schemas.microsoft.com/office/drawing/2014/main" id="{82241E65-74E4-80EA-4629-E6E794B71F57}"/>
              </a:ext>
            </a:extLst>
          </p:cNvPr>
          <p:cNvSpPr txBox="1"/>
          <p:nvPr/>
        </p:nvSpPr>
        <p:spPr>
          <a:xfrm>
            <a:off x="1069545" y="2315315"/>
            <a:ext cx="5738759"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Uppföljning</a:t>
            </a:r>
            <a:endParaRPr lang="en-US" sz="4000" dirty="0">
              <a:latin typeface="Arial" panose="020B0604020202020204" pitchFamily="34" charset="0"/>
              <a:cs typeface="Arial" panose="020B0604020202020204" pitchFamily="34" charset="0"/>
            </a:endParaRPr>
          </a:p>
        </p:txBody>
      </p:sp>
      <p:pic>
        <p:nvPicPr>
          <p:cNvPr id="14" name="Image">
            <a:extLst>
              <a:ext uri="{FF2B5EF4-FFF2-40B4-BE49-F238E27FC236}">
                <a16:creationId xmlns:a16="http://schemas.microsoft.com/office/drawing/2014/main" id="{A037DF3A-C996-69D6-A9E9-A2C02882D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1900" y="1298713"/>
            <a:ext cx="5290052" cy="3752368"/>
          </a:xfrm>
          <a:prstGeom prst="rect">
            <a:avLst/>
          </a:prstGeom>
        </p:spPr>
      </p:pic>
      <p:pic>
        <p:nvPicPr>
          <p:cNvPr id="4" name="Bildobjekt 3" descr="En bild som visar boll, golf, sportutrustning, golfboll&#10;&#10;Automatiskt genererad beskrivning">
            <a:extLst>
              <a:ext uri="{FF2B5EF4-FFF2-40B4-BE49-F238E27FC236}">
                <a16:creationId xmlns:a16="http://schemas.microsoft.com/office/drawing/2014/main" id="{13BA7EA1-CEA6-42DC-6451-46A05DE6E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geNumber">
            <a:extLst>
              <a:ext uri="{FF2B5EF4-FFF2-40B4-BE49-F238E27FC236}">
                <a16:creationId xmlns:a16="http://schemas.microsoft.com/office/drawing/2014/main" id="{56F08912-3D14-B253-C26D-E743E707C02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75 av 77</a:t>
            </a:r>
            <a:endParaRPr lang="en-US" sz="800" dirty="0">
              <a:solidFill>
                <a:srgbClr val="283444"/>
              </a:solidFill>
              <a:latin typeface="Arial" panose="020B0604020202020204" pitchFamily="34" charset="0"/>
              <a:cs typeface="Arial" panose="020B0604020202020204" pitchFamily="34" charset="0"/>
            </a:endParaRPr>
          </a:p>
        </p:txBody>
      </p:sp>
      <p:pic>
        <p:nvPicPr>
          <p:cNvPr id="9" name="Logo" descr="Logo&#10;&#10;Description automatically generated">
            <a:extLst>
              <a:ext uri="{FF2B5EF4-FFF2-40B4-BE49-F238E27FC236}">
                <a16:creationId xmlns:a16="http://schemas.microsoft.com/office/drawing/2014/main" id="{07645883-8999-1FB5-5D0C-B6870976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graphicFrame>
        <p:nvGraphicFramePr>
          <p:cNvPr id="5" name="Chart">
            <a:extLst>
              <a:ext uri="{FF2B5EF4-FFF2-40B4-BE49-F238E27FC236}">
                <a16:creationId xmlns:a16="http://schemas.microsoft.com/office/drawing/2014/main" id="{A97CE84F-79C2-4A8A-B7AD-8FEE0448974F}"/>
              </a:ext>
            </a:extLst>
          </p:cNvPr>
          <p:cNvGraphicFramePr/>
          <p:nvPr>
            <p:extLst>
              <p:ext uri="{D42A27DB-BD31-4B8C-83A1-F6EECF244321}">
                <p14:modId xmlns:p14="http://schemas.microsoft.com/office/powerpoint/2010/main" val="387545795"/>
              </p:ext>
            </p:extLst>
          </p:nvPr>
        </p:nvGraphicFramePr>
        <p:xfrm>
          <a:off x="635188" y="1550959"/>
          <a:ext cx="10921623" cy="4338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Variables">
            <a:extLst>
              <a:ext uri="{FF2B5EF4-FFF2-40B4-BE49-F238E27FC236}">
                <a16:creationId xmlns:a16="http://schemas.microsoft.com/office/drawing/2014/main" id="{14EF9FF4-22A8-CDDC-CD11-33545FC8C9CE}"/>
              </a:ext>
            </a:extLst>
          </p:cNvPr>
          <p:cNvSpPr txBox="1"/>
          <p:nvPr/>
        </p:nvSpPr>
        <p:spPr>
          <a:xfrm>
            <a:off x="9153236" y="646200"/>
            <a:ext cx="2237321" cy="623504"/>
          </a:xfrm>
          <a:prstGeom prst="rect">
            <a:avLst/>
          </a:prstGeom>
          <a:noFill/>
        </p:spPr>
        <p:txBody>
          <a:bodyPr wrap="square" lIns="0" rIns="0" rtlCol="0">
            <a:spAutoFit/>
          </a:bodyPr>
          <a:lstStyle/>
          <a:p>
            <a:pPr algn="r">
              <a:lnSpc>
                <a:spcPct val="150000"/>
              </a:lnSpc>
            </a:pPr>
            <a:r>
              <a:rPr lang="da-DK" sz="800" dirty="0">
                <a:solidFill>
                  <a:srgbClr val="283444"/>
                </a:solidFill>
                <a:latin typeface="Arial" panose="020B0604020202020204" pitchFamily="34" charset="0"/>
                <a:cs typeface="Arial" panose="020B0604020202020204" pitchFamily="34" charset="0"/>
              </a:rPr>
              <a:t>Datumintervall: 01 jan. - 06 okt. 2023
Rapportdatum: 06 okt. 2023
Tillämpade filter: Ingen</a:t>
            </a:r>
          </a:p>
        </p:txBody>
      </p:sp>
      <p:sp>
        <p:nvSpPr>
          <p:cNvPr id="3" name="Text">
            <a:extLst>
              <a:ext uri="{FF2B5EF4-FFF2-40B4-BE49-F238E27FC236}">
                <a16:creationId xmlns:a16="http://schemas.microsoft.com/office/drawing/2014/main" id="{51C69C67-8B8D-1BF3-A83F-079CE13A5073}"/>
              </a:ext>
            </a:extLst>
          </p:cNvPr>
          <p:cNvSpPr txBox="1"/>
          <p:nvPr/>
        </p:nvSpPr>
        <p:spPr>
          <a:xfrm>
            <a:off x="494520" y="1129595"/>
            <a:ext cx="8658716" cy="369332"/>
          </a:xfrm>
          <a:prstGeom prst="rect">
            <a:avLst/>
          </a:prstGeom>
          <a:noFill/>
        </p:spPr>
        <p:txBody>
          <a:bodyPr wrap="square" rtlCol="0">
            <a:spAutoFit/>
          </a:bodyPr>
          <a:lstStyle/>
          <a:p>
            <a:r>
              <a:rPr lang="da-DK" dirty="0" err="1">
                <a:solidFill>
                  <a:srgbClr val="283444"/>
                </a:solidFill>
                <a:latin typeface="Arial" panose="020B0604020202020204" pitchFamily="34" charset="0"/>
                <a:cs typeface="Arial" panose="020B0604020202020204" pitchFamily="34" charset="0"/>
              </a:rPr>
              <a:t>För att kunna följa upp dina frågor, skulle klubben vilja ha en möjlighet att kontakta dig</a:t>
            </a:r>
            <a:endParaRPr lang="en-US" dirty="0">
              <a:solidFill>
                <a:srgbClr val="283444"/>
              </a:solidFill>
              <a:latin typeface="Arial" panose="020B0604020202020204" pitchFamily="34" charset="0"/>
              <a:cs typeface="Arial" panose="020B0604020202020204" pitchFamily="34" charset="0"/>
            </a:endParaRPr>
          </a:p>
        </p:txBody>
      </p:sp>
      <p:sp>
        <p:nvSpPr>
          <p:cNvPr id="2" name="Title">
            <a:extLst>
              <a:ext uri="{FF2B5EF4-FFF2-40B4-BE49-F238E27FC236}">
                <a16:creationId xmlns:a16="http://schemas.microsoft.com/office/drawing/2014/main" id="{967FC17A-077D-4368-9B4D-BFD9B1AD7655}"/>
              </a:ext>
            </a:extLst>
          </p:cNvPr>
          <p:cNvSpPr txBox="1"/>
          <p:nvPr/>
        </p:nvSpPr>
        <p:spPr>
          <a:xfrm>
            <a:off x="494519" y="439531"/>
            <a:ext cx="8658717" cy="707886"/>
          </a:xfrm>
          <a:prstGeom prst="rect">
            <a:avLst/>
          </a:prstGeom>
          <a:noFill/>
        </p:spPr>
        <p:txBody>
          <a:bodyPr wrap="square" rtlCol="0">
            <a:spAutoFit/>
          </a:bodyPr>
          <a:lstStyle/>
          <a:p>
            <a:r>
              <a:rPr lang="da-DK" sz="4000" dirty="0" err="1">
                <a:solidFill>
                  <a:srgbClr val="283444"/>
                </a:solidFill>
                <a:latin typeface="Arial" panose="020B0604020202020204" pitchFamily="34" charset="0"/>
                <a:cs typeface="Arial" panose="020B0604020202020204" pitchFamily="34" charset="0"/>
              </a:rPr>
              <a:t>Uppföljning</a:t>
            </a:r>
            <a:endParaRPr lang="en-US" sz="4000" dirty="0">
              <a:solidFill>
                <a:srgbClr val="283444"/>
              </a:solidFill>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DF0E67C8-3259-0D0A-76EA-C7BB71008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723305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Number">
            <a:extLst>
              <a:ext uri="{FF2B5EF4-FFF2-40B4-BE49-F238E27FC236}">
                <a16:creationId xmlns:a16="http://schemas.microsoft.com/office/drawing/2014/main" id="{B202A08C-B444-6BEB-3D2C-AC16E7ADF7CC}"/>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76 av 77</a:t>
            </a:r>
            <a:endParaRPr lang="en-US" sz="800" dirty="0">
              <a:solidFill>
                <a:srgbClr val="283444"/>
              </a:solidFill>
              <a:latin typeface="Arial" panose="020B0604020202020204" pitchFamily="34" charset="0"/>
              <a:cs typeface="Arial" panose="020B0604020202020204" pitchFamily="34" charset="0"/>
            </a:endParaRPr>
          </a:p>
        </p:txBody>
      </p:sp>
      <p:pic>
        <p:nvPicPr>
          <p:cNvPr id="5" name="Logo" descr="Logo&#10;&#10;Description automatically generated">
            <a:extLst>
              <a:ext uri="{FF2B5EF4-FFF2-40B4-BE49-F238E27FC236}">
                <a16:creationId xmlns:a16="http://schemas.microsoft.com/office/drawing/2014/main" id="{5C05091A-F2F0-9170-DC5A-7481FE17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sp>
        <p:nvSpPr>
          <p:cNvPr id="42" name="Text">
            <a:extLst>
              <a:ext uri="{FF2B5EF4-FFF2-40B4-BE49-F238E27FC236}">
                <a16:creationId xmlns:a16="http://schemas.microsoft.com/office/drawing/2014/main" id="{2D9693F7-3D7F-0557-91D8-2B7288100F27}"/>
              </a:ext>
            </a:extLst>
          </p:cNvPr>
          <p:cNvSpPr txBox="1"/>
          <p:nvPr/>
        </p:nvSpPr>
        <p:spPr>
          <a:xfrm>
            <a:off x="1065524" y="1440238"/>
            <a:ext cx="10062551" cy="4278094"/>
          </a:xfrm>
          <a:prstGeom prst="rect">
            <a:avLst/>
          </a:prstGeom>
          <a:noFill/>
        </p:spPr>
        <p:txBody>
          <a:bodyPr wrap="square" rtlCol="0">
            <a:spAutoFit/>
          </a:bodyPr>
          <a:lstStyle/>
          <a:p>
            <a:r>
              <a:rPr lang="en-US" sz="1600" b="0" i="0" dirty="0">
                <a:solidFill>
                  <a:srgbClr val="374151"/>
                </a:solidFill>
                <a:effectLst/>
                <a:latin typeface="Söhne"/>
              </a:rPr>
              <a:t>Nu när vi har samlat värdefulla insikter är det dags att gå vidare och vidta åtgärder utifrån resultaten. Här är några viktiga åtgärder att tänka på:
1) Utveckla en handlingsplan: Skapa en omfattande handlingsplan som beskriver de steg som ska vidtas för att ta itu med resultaten. Tilldela ansvar, ställ in deadlines och upprätta milstolpar för varje åtgärd. En välstrukturerad plan kommer att säkerställa att nödvändiga åtgärder vidtas i tid.
2) Kommunicera resultat och handlingsplan: Dela undersökningsresultaten och handlingsplanen med relevanta intressenter eller medlemmar i din klubb. Effektiv kommunikation är avgörande för att få stöd, anpassa förväntningarna och främja samarbete för att implementera nödvändiga förändringar.
Kom ihåg att att genomföra en undersökning är bara början. Det är de åtgärder vi vidtar baserat på undersökningsresultaten som verkligen gör skillnad. Genom att omfamna undersökningsresultaten och implementera meningsfulla förändringar kan vi skapa positiva resultat och förbättra vår organisations framgång.
Tack för ditt deltagande och stöd!</a:t>
            </a:r>
          </a:p>
        </p:txBody>
      </p:sp>
      <p:sp>
        <p:nvSpPr>
          <p:cNvPr id="41" name="Title">
            <a:extLst>
              <a:ext uri="{FF2B5EF4-FFF2-40B4-BE49-F238E27FC236}">
                <a16:creationId xmlns:a16="http://schemas.microsoft.com/office/drawing/2014/main" id="{ED13ECA2-3B61-F870-A757-F2FCB606E5A9}"/>
              </a:ext>
            </a:extLst>
          </p:cNvPr>
          <p:cNvSpPr txBox="1"/>
          <p:nvPr/>
        </p:nvSpPr>
        <p:spPr>
          <a:xfrm>
            <a:off x="1039640" y="610228"/>
            <a:ext cx="10088435" cy="707886"/>
          </a:xfrm>
          <a:prstGeom prst="rect">
            <a:avLst/>
          </a:prstGeom>
          <a:noFill/>
        </p:spPr>
        <p:txBody>
          <a:bodyPr wrap="square" lIns="0" rtlCol="0">
            <a:spAutoFit/>
          </a:bodyPr>
          <a:lstStyle/>
          <a:p>
            <a:r>
              <a:rPr lang="da-DK" sz="4000" dirty="0" err="1">
                <a:latin typeface="Arial" panose="020B0604020202020204" pitchFamily="34" charset="0"/>
                <a:cs typeface="Arial" panose="020B0604020202020204" pitchFamily="34" charset="0"/>
              </a:rPr>
              <a:t>Avslutande kommentarer</a:t>
            </a:r>
            <a:endParaRPr lang="en-US" sz="4000" dirty="0">
              <a:latin typeface="Arial" panose="020B0604020202020204" pitchFamily="34" charset="0"/>
              <a:cs typeface="Arial" panose="020B0604020202020204" pitchFamily="34" charset="0"/>
            </a:endParaRPr>
          </a:p>
        </p:txBody>
      </p:sp>
      <p:pic>
        <p:nvPicPr>
          <p:cNvPr id="2" name="Bildobjekt 1" descr="En bild som visar boll, golf, sportutrustning, golfboll&#10;&#10;Automatiskt genererad beskrivning">
            <a:extLst>
              <a:ext uri="{FF2B5EF4-FFF2-40B4-BE49-F238E27FC236}">
                <a16:creationId xmlns:a16="http://schemas.microsoft.com/office/drawing/2014/main" id="{CB4EB2C7-C557-5540-0A1E-8328FF730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394708636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77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pic>
        <p:nvPicPr>
          <p:cNvPr id="18" name="Image">
            <a:extLst>
              <a:ext uri="{FF2B5EF4-FFF2-40B4-BE49-F238E27FC236}">
                <a16:creationId xmlns:a16="http://schemas.microsoft.com/office/drawing/2014/main" id="{60FD2531-0B47-F50A-3B45-CCDA586815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3151" y="1333897"/>
            <a:ext cx="3494862" cy="4190206"/>
          </a:xfrm>
          <a:prstGeom prst="rect">
            <a:avLst/>
          </a:prstGeom>
        </p:spPr>
      </p:pic>
      <p:sp>
        <p:nvSpPr>
          <p:cNvPr id="19" name="Text">
            <a:extLst>
              <a:ext uri="{FF2B5EF4-FFF2-40B4-BE49-F238E27FC236}">
                <a16:creationId xmlns:a16="http://schemas.microsoft.com/office/drawing/2014/main" id="{EBA0E388-D87A-5D85-8ACF-EAFDA59174AB}"/>
              </a:ext>
            </a:extLst>
          </p:cNvPr>
          <p:cNvSpPr txBox="1"/>
          <p:nvPr/>
        </p:nvSpPr>
        <p:spPr>
          <a:xfrm>
            <a:off x="1056896" y="3174897"/>
            <a:ext cx="5039103" cy="1815882"/>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Vi hoppas att den här presentationen av dina enkätresultat har gett dig värdefulla insikter och meningsfull information.
Vi vill gärna höra dina tankar om presentationen och alla förslag du kan ha. Dela gärna din feedback med oss.</a:t>
            </a:r>
          </a:p>
        </p:txBody>
      </p:sp>
      <p:sp>
        <p:nvSpPr>
          <p:cNvPr id="20" name="Title">
            <a:extLst>
              <a:ext uri="{FF2B5EF4-FFF2-40B4-BE49-F238E27FC236}">
                <a16:creationId xmlns:a16="http://schemas.microsoft.com/office/drawing/2014/main" id="{549FD0C1-C3A0-643A-ADB3-49E905C25C1A}"/>
              </a:ext>
            </a:extLst>
          </p:cNvPr>
          <p:cNvSpPr txBox="1"/>
          <p:nvPr/>
        </p:nvSpPr>
        <p:spPr>
          <a:xfrm>
            <a:off x="1056897" y="2315315"/>
            <a:ext cx="6271182" cy="707886"/>
          </a:xfrm>
          <a:prstGeom prst="rect">
            <a:avLst/>
          </a:prstGeom>
          <a:noFill/>
        </p:spPr>
        <p:txBody>
          <a:bodyPr wrap="square" lIns="0" rtlCol="0">
            <a:spAutoFit/>
          </a:bodyPr>
          <a:lstStyle/>
          <a:p>
            <a:r>
              <a:rPr lang="da-DK" sz="4000" dirty="0">
                <a:latin typeface="Arial" panose="020B0604020202020204" pitchFamily="34" charset="0"/>
                <a:cs typeface="Arial" panose="020B0604020202020204" pitchFamily="34" charset="0"/>
              </a:rPr>
              <a:t>Slutet</a:t>
            </a:r>
            <a:endParaRPr lang="en-US" sz="4000" dirty="0">
              <a:latin typeface="Arial" panose="020B0604020202020204" pitchFamily="34" charset="0"/>
              <a:cs typeface="Arial" panose="020B0604020202020204" pitchFamily="34" charset="0"/>
            </a:endParaRPr>
          </a:p>
        </p:txBody>
      </p:sp>
      <p:pic>
        <p:nvPicPr>
          <p:cNvPr id="4" name="Bildobjekt 3" descr="En bild som visar boll, golf, sportutrustning, golfboll&#10;&#10;Automatiskt genererad beskrivning">
            <a:extLst>
              <a:ext uri="{FF2B5EF4-FFF2-40B4-BE49-F238E27FC236}">
                <a16:creationId xmlns:a16="http://schemas.microsoft.com/office/drawing/2014/main" id="{BF04B088-9182-3829-5F9B-09F1FB07B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24881584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Number">
            <a:extLst>
              <a:ext uri="{FF2B5EF4-FFF2-40B4-BE49-F238E27FC236}">
                <a16:creationId xmlns:a16="http://schemas.microsoft.com/office/drawing/2014/main" id="{4066C3E7-A9B9-F4BA-EF21-72F6E91B0254}"/>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8 av 77</a:t>
            </a:r>
            <a:endParaRPr lang="en-US" sz="800" dirty="0">
              <a:solidFill>
                <a:srgbClr val="283444"/>
              </a:solidFill>
              <a:latin typeface="Arial" panose="020B0604020202020204" pitchFamily="34" charset="0"/>
              <a:cs typeface="Arial" panose="020B0604020202020204" pitchFamily="34" charset="0"/>
            </a:endParaRPr>
          </a:p>
        </p:txBody>
      </p:sp>
      <p:pic>
        <p:nvPicPr>
          <p:cNvPr id="10" name="Logo" descr="Logo&#10;&#10;Description automatically generated">
            <a:extLst>
              <a:ext uri="{FF2B5EF4-FFF2-40B4-BE49-F238E27FC236}">
                <a16:creationId xmlns:a16="http://schemas.microsoft.com/office/drawing/2014/main" id="{E9616D9B-F4EF-5F67-7966-CF078CC26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pic>
        <p:nvPicPr>
          <p:cNvPr id="6" name="Image">
            <a:extLst>
              <a:ext uri="{FF2B5EF4-FFF2-40B4-BE49-F238E27FC236}">
                <a16:creationId xmlns:a16="http://schemas.microsoft.com/office/drawing/2014/main" id="{84E07380-8357-1559-85F9-A056BB4EC6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722" y="980388"/>
            <a:ext cx="5199936" cy="5783344"/>
          </a:xfrm>
          <a:prstGeom prst="rect">
            <a:avLst/>
          </a:prstGeom>
        </p:spPr>
      </p:pic>
      <p:sp>
        <p:nvSpPr>
          <p:cNvPr id="8" name="Text">
            <a:extLst>
              <a:ext uri="{FF2B5EF4-FFF2-40B4-BE49-F238E27FC236}">
                <a16:creationId xmlns:a16="http://schemas.microsoft.com/office/drawing/2014/main" id="{7FC2B2F4-1499-E710-9506-CBDDE62923B6}"/>
              </a:ext>
            </a:extLst>
          </p:cNvPr>
          <p:cNvSpPr txBox="1"/>
          <p:nvPr/>
        </p:nvSpPr>
        <p:spPr>
          <a:xfrm>
            <a:off x="1055235" y="1524374"/>
            <a:ext cx="7174365" cy="3785652"/>
          </a:xfrm>
          <a:prstGeom prst="rect">
            <a:avLst/>
          </a:prstGeom>
          <a:noFill/>
        </p:spPr>
        <p:txBody>
          <a:bodyPr wrap="square" rtlCol="0">
            <a:spAutoFit/>
          </a:bodyPr>
          <a:lstStyle/>
          <a:p>
            <a:r>
              <a:rPr lang="en-US" sz="1600" dirty="0">
                <a:solidFill>
                  <a:srgbClr val="283444"/>
                </a:solidFill>
                <a:latin typeface="Arial" panose="020B0604020202020204" pitchFamily="34" charset="0"/>
                <a:cs typeface="Arial" panose="020B0604020202020204" pitchFamily="34" charset="0"/>
              </a:rPr>
              <a:t>NPS beräknas genom att subtrahera procentandelen Detractors från andelen Promoters bland våra respondenter.
NPS formel:
NPS = % Promoters - % Detractors
Exempel:
65 = 72 % – 7 %
Passiv räknas in i det totala antalet svarande, vilket minskar procentandelen av både belackare och initiativtagare och skjuter upp det totala resultatet mot 0.
Vi har en mer djupgående artikel om Net Promoter Score
https://players1st.sport/us/blog/net-promoter-score-guide-for-golf-clubs</a:t>
            </a:r>
          </a:p>
        </p:txBody>
      </p:sp>
      <p:sp>
        <p:nvSpPr>
          <p:cNvPr id="2" name="Title">
            <a:extLst>
              <a:ext uri="{FF2B5EF4-FFF2-40B4-BE49-F238E27FC236}">
                <a16:creationId xmlns:a16="http://schemas.microsoft.com/office/drawing/2014/main" id="{1F919BFC-DB4E-250A-0B9E-219A6AC1DFBB}"/>
              </a:ext>
            </a:extLst>
          </p:cNvPr>
          <p:cNvSpPr txBox="1"/>
          <p:nvPr/>
        </p:nvSpPr>
        <p:spPr>
          <a:xfrm>
            <a:off x="1055235" y="626445"/>
            <a:ext cx="7648818" cy="707886"/>
          </a:xfrm>
          <a:prstGeom prst="rect">
            <a:avLst/>
          </a:prstGeom>
          <a:noFill/>
        </p:spPr>
        <p:txBody>
          <a:bodyPr wrap="square" lIns="0" rtlCol="0">
            <a:spAutoFit/>
          </a:bodyPr>
          <a:lstStyle>
            <a:defPPr>
              <a:defRPr lang="en-US"/>
            </a:defPPr>
            <a:lvl1pPr>
              <a:defRPr sz="4000">
                <a:latin typeface="Arial" panose="020B0604020202020204" pitchFamily="34" charset="0"/>
                <a:cs typeface="Arial" panose="020B0604020202020204" pitchFamily="34" charset="0"/>
              </a:defRPr>
            </a:lvl1pPr>
          </a:lstStyle>
          <a:p>
            <a:r>
              <a:rPr lang="en-DK" dirty="0"/>
              <a:t>Hur beräknas NPS?</a:t>
            </a:r>
            <a:endParaRPr lang="en-US" dirty="0"/>
          </a:p>
        </p:txBody>
      </p:sp>
      <p:pic>
        <p:nvPicPr>
          <p:cNvPr id="3" name="Bildobjekt 2" descr="En bild som visar boll, golf, sportutrustning, golfboll&#10;&#10;Automatiskt genererad beskrivning">
            <a:extLst>
              <a:ext uri="{FF2B5EF4-FFF2-40B4-BE49-F238E27FC236}">
                <a16:creationId xmlns:a16="http://schemas.microsoft.com/office/drawing/2014/main" id="{662C8CE6-A67F-259B-B94F-6692F34A1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6F2"/>
        </a:solidFill>
        <a:effectLst/>
      </p:bgPr>
    </p:bg>
    <p:spTree>
      <p:nvGrpSpPr>
        <p:cNvPr id="1" name=""/>
        <p:cNvGrpSpPr/>
        <p:nvPr/>
      </p:nvGrpSpPr>
      <p:grpSpPr>
        <a:xfrm>
          <a:off x="0" y="0"/>
          <a:ext cx="0" cy="0"/>
          <a:chOff x="0" y="0"/>
          <a:chExt cx="0" cy="0"/>
        </a:xfrm>
      </p:grpSpPr>
      <p:sp>
        <p:nvSpPr>
          <p:cNvPr id="2" name="PageNumber">
            <a:extLst>
              <a:ext uri="{FF2B5EF4-FFF2-40B4-BE49-F238E27FC236}">
                <a16:creationId xmlns:a16="http://schemas.microsoft.com/office/drawing/2014/main" id="{E4DED78E-5B81-7929-53D9-9E47E9D6F651}"/>
              </a:ext>
            </a:extLst>
          </p:cNvPr>
          <p:cNvSpPr txBox="1"/>
          <p:nvPr/>
        </p:nvSpPr>
        <p:spPr>
          <a:xfrm>
            <a:off x="10224654" y="6455881"/>
            <a:ext cx="1546718" cy="215444"/>
          </a:xfrm>
          <a:prstGeom prst="rect">
            <a:avLst/>
          </a:prstGeom>
          <a:noFill/>
        </p:spPr>
        <p:txBody>
          <a:bodyPr wrap="square" rIns="0" rtlCol="0">
            <a:spAutoFit/>
          </a:bodyPr>
          <a:lstStyle/>
          <a:p>
            <a:pPr algn="r"/>
            <a:r>
              <a:rPr lang="da-DK" sz="800" dirty="0">
                <a:solidFill>
                  <a:srgbClr val="283444"/>
                </a:solidFill>
                <a:latin typeface="Arial" panose="020B0604020202020204" pitchFamily="34" charset="0"/>
                <a:cs typeface="Arial" panose="020B0604020202020204" pitchFamily="34" charset="0"/>
              </a:rPr>
              <a:t>Sida 9 av 77</a:t>
            </a:r>
            <a:endParaRPr lang="en-US" sz="800" dirty="0">
              <a:solidFill>
                <a:srgbClr val="283444"/>
              </a:solidFill>
              <a:latin typeface="Arial" panose="020B0604020202020204" pitchFamily="34" charset="0"/>
              <a:cs typeface="Arial" panose="020B0604020202020204" pitchFamily="34" charset="0"/>
            </a:endParaRPr>
          </a:p>
        </p:txBody>
      </p:sp>
      <p:pic>
        <p:nvPicPr>
          <p:cNvPr id="3" name="Logo" descr="Logo&#10;&#10;Description automatically generated">
            <a:extLst>
              <a:ext uri="{FF2B5EF4-FFF2-40B4-BE49-F238E27FC236}">
                <a16:creationId xmlns:a16="http://schemas.microsoft.com/office/drawing/2014/main" id="{BF583130-D522-B335-DE0B-60E62982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73" y="6492938"/>
            <a:ext cx="584629" cy="141330"/>
          </a:xfrm>
          <a:prstGeom prst="rect">
            <a:avLst/>
          </a:prstGeom>
        </p:spPr>
      </p:pic>
      <p:pic>
        <p:nvPicPr>
          <p:cNvPr id="7" name="Image">
            <a:extLst>
              <a:ext uri="{FF2B5EF4-FFF2-40B4-BE49-F238E27FC236}">
                <a16:creationId xmlns:a16="http://schemas.microsoft.com/office/drawing/2014/main" id="{5EADC659-65B5-9DA1-9605-DCBF5AD2C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41362" y="491123"/>
            <a:ext cx="4697920" cy="5064156"/>
          </a:xfrm>
          <a:prstGeom prst="rect">
            <a:avLst/>
          </a:prstGeom>
        </p:spPr>
      </p:pic>
      <p:sp>
        <p:nvSpPr>
          <p:cNvPr id="4" name="Text">
            <a:extLst>
              <a:ext uri="{FF2B5EF4-FFF2-40B4-BE49-F238E27FC236}">
                <a16:creationId xmlns:a16="http://schemas.microsoft.com/office/drawing/2014/main" id="{6C8A8A76-FB99-32F4-E2E3-4E7B39E2B9B4}"/>
              </a:ext>
            </a:extLst>
          </p:cNvPr>
          <p:cNvSpPr txBox="1"/>
          <p:nvPr/>
        </p:nvSpPr>
        <p:spPr>
          <a:xfrm>
            <a:off x="1048268" y="3174897"/>
            <a:ext cx="5047731" cy="584775"/>
          </a:xfrm>
          <a:prstGeom prst="rect">
            <a:avLst/>
          </a:prstGeom>
          <a:noFill/>
        </p:spPr>
        <p:txBody>
          <a:bodyPr wrap="square" rtlCol="0">
            <a:spAutoFit/>
          </a:bodyPr>
          <a:lstStyle/>
          <a:p>
            <a:r>
              <a:rPr lang="en-US" sz="1600" b="0" i="0" dirty="0">
                <a:solidFill>
                  <a:srgbClr val="374151"/>
                </a:solidFill>
                <a:effectLst/>
                <a:latin typeface="Arial" panose="020B0604020202020204" pitchFamily="34" charset="0"/>
                <a:cs typeface="Arial" panose="020B0604020202020204" pitchFamily="34" charset="0"/>
              </a:rPr>
              <a:t>En översikt över Net Promoter Score och utveckling över tid.</a:t>
            </a:r>
            <a:endParaRPr lang="da-DK" sz="1600" dirty="0">
              <a:solidFill>
                <a:srgbClr val="283444"/>
              </a:solidFill>
              <a:latin typeface="Arial" panose="020B0604020202020204" pitchFamily="34" charset="0"/>
              <a:cs typeface="Arial" panose="020B0604020202020204" pitchFamily="34" charset="0"/>
            </a:endParaRPr>
          </a:p>
        </p:txBody>
      </p:sp>
      <p:sp>
        <p:nvSpPr>
          <p:cNvPr id="5" name="Title">
            <a:extLst>
              <a:ext uri="{FF2B5EF4-FFF2-40B4-BE49-F238E27FC236}">
                <a16:creationId xmlns:a16="http://schemas.microsoft.com/office/drawing/2014/main" id="{38EBFCF0-A1E6-01B4-A11C-6DD5F1E91BA2}"/>
              </a:ext>
            </a:extLst>
          </p:cNvPr>
          <p:cNvSpPr txBox="1"/>
          <p:nvPr/>
        </p:nvSpPr>
        <p:spPr>
          <a:xfrm>
            <a:off x="1048269" y="2315315"/>
            <a:ext cx="5892979" cy="707886"/>
          </a:xfrm>
          <a:prstGeom prst="rect">
            <a:avLst/>
          </a:prstGeom>
          <a:noFill/>
        </p:spPr>
        <p:txBody>
          <a:bodyPr wrap="square" lIns="0" rtlCol="0">
            <a:spAutoFit/>
          </a:bodyPr>
          <a:lstStyle/>
          <a:p>
            <a:r>
              <a:rPr lang="da-DK" sz="4000" dirty="0">
                <a:latin typeface="Arial" panose="020B0604020202020204" pitchFamily="34" charset="0"/>
                <a:cs typeface="Arial" panose="020B0604020202020204" pitchFamily="34" charset="0"/>
              </a:rPr>
              <a:t>Net Promoter Score</a:t>
            </a:r>
            <a:endParaRPr lang="en-US" sz="4000" dirty="0">
              <a:latin typeface="Arial" panose="020B0604020202020204" pitchFamily="34" charset="0"/>
              <a:cs typeface="Arial" panose="020B0604020202020204" pitchFamily="34" charset="0"/>
            </a:endParaRPr>
          </a:p>
        </p:txBody>
      </p:sp>
      <p:pic>
        <p:nvPicPr>
          <p:cNvPr id="6" name="Bildobjekt 5" descr="En bild som visar boll, golf, sportutrustning, golfboll&#10;&#10;Automatiskt genererad beskrivning">
            <a:extLst>
              <a:ext uri="{FF2B5EF4-FFF2-40B4-BE49-F238E27FC236}">
                <a16:creationId xmlns:a16="http://schemas.microsoft.com/office/drawing/2014/main" id="{836CCB4F-B1C3-F04B-DBDE-EE0AD839E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099" y="5463849"/>
            <a:ext cx="773471" cy="992032"/>
          </a:xfrm>
          <a:prstGeom prst="rect">
            <a:avLst/>
          </a:prstGeom>
        </p:spPr>
      </p:pic>
    </p:spTree>
    <p:extLst>
      <p:ext uri="{BB962C8B-B14F-4D97-AF65-F5344CB8AC3E}">
        <p14:creationId xmlns:p14="http://schemas.microsoft.com/office/powerpoint/2010/main" val="1934562280"/>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3669</Words>
  <Application>Microsoft Office PowerPoint</Application>
  <PresentationFormat>Bredbild</PresentationFormat>
  <Paragraphs>573</Paragraphs>
  <Slides>77</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77</vt:i4>
      </vt:variant>
    </vt:vector>
  </HeadingPairs>
  <TitlesOfParts>
    <vt:vector size="83" baseType="lpstr">
      <vt:lpstr>Arial</vt:lpstr>
      <vt:lpstr>Calibri</vt:lpstr>
      <vt:lpstr>Calibri Light</vt:lpstr>
      <vt:lpstr>Inter Italic</vt:lpstr>
      <vt:lpstr>Söhne</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name</dc:title>
  <dc:creator>Mikkel Bertelsen</dc:creator>
  <cp:lastModifiedBy>Kenneth Carlsson</cp:lastModifiedBy>
  <cp:revision>43</cp:revision>
  <dcterms:created xsi:type="dcterms:W3CDTF">2023-01-04T13:10:30Z</dcterms:created>
  <dcterms:modified xsi:type="dcterms:W3CDTF">2023-10-06T13:50:30Z</dcterms:modified>
</cp:coreProperties>
</file>